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8.svg" ContentType="image/svg+xml"/>
  <Override PartName="/ppt/media/image3.svg" ContentType="image/svg+xml"/>
  <Override PartName="/ppt/media/image32.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60" r:id="rId4"/>
    <p:sldMasterId id="2147483663" r:id="rId5"/>
    <p:sldMasterId id="2147483665" r:id="rId6"/>
    <p:sldMasterId id="2147483668" r:id="rId7"/>
    <p:sldMasterId id="2147483687" r:id="rId8"/>
    <p:sldMasterId id="2147483689" r:id="rId9"/>
    <p:sldMasterId id="2147483692" r:id="rId10"/>
    <p:sldMasterId id="2147483695" r:id="rId11"/>
    <p:sldMasterId id="2147483698" r:id="rId12"/>
    <p:sldMasterId id="2147483701" r:id="rId13"/>
    <p:sldMasterId id="2147483704" r:id="rId14"/>
    <p:sldMasterId id="2147483707" r:id="rId15"/>
    <p:sldMasterId id="2147483710" r:id="rId16"/>
    <p:sldMasterId id="2147483729" r:id="rId17"/>
    <p:sldMasterId id="2147483732" r:id="rId18"/>
    <p:sldMasterId id="2147483735" r:id="rId19"/>
    <p:sldMasterId id="2147483738" r:id="rId20"/>
    <p:sldMasterId id="2147483757" r:id="rId21"/>
    <p:sldMasterId id="2147483760" r:id="rId22"/>
    <p:sldMasterId id="2147483763" r:id="rId23"/>
    <p:sldMasterId id="2147483766" r:id="rId24"/>
    <p:sldMasterId id="2147483769" r:id="rId25"/>
    <p:sldMasterId id="2147483772" r:id="rId26"/>
    <p:sldMasterId id="2147483791" r:id="rId27"/>
    <p:sldMasterId id="2147483794" r:id="rId28"/>
    <p:sldMasterId id="2147483797" r:id="rId29"/>
    <p:sldMasterId id="2147483800" r:id="rId30"/>
    <p:sldMasterId id="2147483803" r:id="rId31"/>
    <p:sldMasterId id="2147483806" r:id="rId32"/>
    <p:sldMasterId id="2147483809" r:id="rId33"/>
    <p:sldMasterId id="2147483812" r:id="rId34"/>
    <p:sldMasterId id="2147483815" r:id="rId35"/>
    <p:sldMasterId id="2147483818" r:id="rId36"/>
    <p:sldMasterId id="2147483821" r:id="rId37"/>
    <p:sldMasterId id="2147483824" r:id="rId38"/>
    <p:sldMasterId id="2147483827" r:id="rId39"/>
    <p:sldMasterId id="2147483830" r:id="rId40"/>
    <p:sldMasterId id="2147483833" r:id="rId41"/>
  </p:sldMasterIdLst>
  <p:notesMasterIdLst>
    <p:notesMasterId r:id="rId43"/>
  </p:notesMasterIdLst>
  <p:handoutMasterIdLst>
    <p:handoutMasterId r:id="rId124"/>
  </p:handoutMasterIdLst>
  <p:sldIdLst>
    <p:sldId id="462" r:id="rId42"/>
    <p:sldId id="1601" r:id="rId44"/>
    <p:sldId id="1602" r:id="rId45"/>
    <p:sldId id="1604" r:id="rId46"/>
    <p:sldId id="1605" r:id="rId47"/>
    <p:sldId id="1606" r:id="rId48"/>
    <p:sldId id="479" r:id="rId49"/>
    <p:sldId id="1568" r:id="rId50"/>
    <p:sldId id="1603" r:id="rId51"/>
    <p:sldId id="1607" r:id="rId52"/>
    <p:sldId id="1608" r:id="rId53"/>
    <p:sldId id="1613" r:id="rId54"/>
    <p:sldId id="1617" r:id="rId55"/>
    <p:sldId id="1614" r:id="rId56"/>
    <p:sldId id="1615" r:id="rId57"/>
    <p:sldId id="1616" r:id="rId58"/>
    <p:sldId id="1618" r:id="rId59"/>
    <p:sldId id="1619" r:id="rId60"/>
    <p:sldId id="1620" r:id="rId61"/>
    <p:sldId id="1621" r:id="rId62"/>
    <p:sldId id="1687" r:id="rId63"/>
    <p:sldId id="1688" r:id="rId64"/>
    <p:sldId id="1622" r:id="rId65"/>
    <p:sldId id="1623" r:id="rId66"/>
    <p:sldId id="1624" r:id="rId67"/>
    <p:sldId id="1625" r:id="rId68"/>
    <p:sldId id="1626" r:id="rId69"/>
    <p:sldId id="1627" r:id="rId70"/>
    <p:sldId id="1628" r:id="rId71"/>
    <p:sldId id="1629" r:id="rId72"/>
    <p:sldId id="1633" r:id="rId73"/>
    <p:sldId id="1634" r:id="rId74"/>
    <p:sldId id="1636" r:id="rId75"/>
    <p:sldId id="1637" r:id="rId76"/>
    <p:sldId id="1638" r:id="rId77"/>
    <p:sldId id="1639" r:id="rId78"/>
    <p:sldId id="1640" r:id="rId79"/>
    <p:sldId id="1641" r:id="rId80"/>
    <p:sldId id="1642" r:id="rId81"/>
    <p:sldId id="1643" r:id="rId82"/>
    <p:sldId id="1644" r:id="rId83"/>
    <p:sldId id="1646" r:id="rId84"/>
    <p:sldId id="1647" r:id="rId85"/>
    <p:sldId id="1648" r:id="rId86"/>
    <p:sldId id="1649" r:id="rId87"/>
    <p:sldId id="1654" r:id="rId88"/>
    <p:sldId id="1655" r:id="rId89"/>
    <p:sldId id="1656" r:id="rId90"/>
    <p:sldId id="1650" r:id="rId91"/>
    <p:sldId id="1651" r:id="rId92"/>
    <p:sldId id="1657" r:id="rId93"/>
    <p:sldId id="1661" r:id="rId94"/>
    <p:sldId id="1662" r:id="rId95"/>
    <p:sldId id="1652" r:id="rId96"/>
    <p:sldId id="1658" r:id="rId97"/>
    <p:sldId id="1664" r:id="rId98"/>
    <p:sldId id="1665" r:id="rId99"/>
    <p:sldId id="1666" r:id="rId100"/>
    <p:sldId id="1659" r:id="rId101"/>
    <p:sldId id="1663" r:id="rId102"/>
    <p:sldId id="1672" r:id="rId103"/>
    <p:sldId id="1670" r:id="rId104"/>
    <p:sldId id="1671" r:id="rId105"/>
    <p:sldId id="1667" r:id="rId106"/>
    <p:sldId id="1668" r:id="rId107"/>
    <p:sldId id="1669" r:id="rId108"/>
    <p:sldId id="1673" r:id="rId109"/>
    <p:sldId id="1674" r:id="rId110"/>
    <p:sldId id="1691" r:id="rId111"/>
    <p:sldId id="1692" r:id="rId112"/>
    <p:sldId id="1693" r:id="rId113"/>
    <p:sldId id="1694" r:id="rId114"/>
    <p:sldId id="1695" r:id="rId115"/>
    <p:sldId id="1675" r:id="rId116"/>
    <p:sldId id="1676" r:id="rId117"/>
    <p:sldId id="1677" r:id="rId118"/>
    <p:sldId id="1678" r:id="rId119"/>
    <p:sldId id="1679" r:id="rId120"/>
    <p:sldId id="1680" r:id="rId121"/>
    <p:sldId id="1689" r:id="rId122"/>
    <p:sldId id="264" r:id="rId123"/>
  </p:sldIdLst>
  <p:sldSz cx="12192000" cy="6858000"/>
  <p:notesSz cx="6858000" cy="9144000"/>
  <p:embeddedFontLst>
    <p:embeddedFont>
      <p:font typeface="Calibri" panose="020F0502020204030204" pitchFamily="34" charset="0"/>
      <p:regular r:id="rId128"/>
      <p:bold r:id="rId129"/>
      <p:italic r:id="rId130"/>
      <p:boldItalic r:id="rId131"/>
    </p:embeddedFont>
    <p:embeddedFont>
      <p:font typeface="黑体" panose="02010609060101010101" pitchFamily="49" charset="-122"/>
      <p:regular r:id="rId132"/>
    </p:embeddedFont>
    <p:embeddedFont>
      <p:font typeface="微软雅黑" panose="020B0503020204020204" pitchFamily="34" charset="-122"/>
      <p:regular r:id="rId133"/>
    </p:embeddedFont>
    <p:embeddedFont>
      <p:font typeface="Verdana" panose="020B0604030504040204" pitchFamily="34" charset="0"/>
      <p:regular r:id="rId134"/>
      <p:bold r:id="rId135"/>
      <p:italic r:id="rId136"/>
      <p:boldItalic r:id="rId137"/>
    </p:embeddedFont>
    <p:embeddedFont>
      <p:font typeface="华文楷体" panose="02010600040101010101" pitchFamily="2" charset="-122"/>
      <p:regular r:id="rId138"/>
    </p:embeddedFont>
    <p:embeddedFont>
      <p:font typeface="纤黑体" panose="02000000000000000000" charset="-122"/>
      <p:regular r:id="rId139"/>
    </p:embeddedFont>
    <p:embeddedFont>
      <p:font typeface="等线" panose="02010600030101010101" charset="-122"/>
      <p:regular r:id="rId140"/>
    </p:embeddedFont>
  </p:embeddedFontLst>
  <p:custDataLst>
    <p:tags r:id="rId1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2"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2A26"/>
    <a:srgbClr val="AD2B26"/>
    <a:srgbClr val="49504F"/>
    <a:srgbClr val="B60206"/>
    <a:srgbClr val="B70006"/>
    <a:srgbClr val="FFFFE4"/>
    <a:srgbClr val="919191"/>
    <a:srgbClr val="33333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344" autoAdjust="0"/>
  </p:normalViewPr>
  <p:slideViewPr>
    <p:cSldViewPr snapToGrid="0">
      <p:cViewPr varScale="1">
        <p:scale>
          <a:sx n="93" d="100"/>
          <a:sy n="93" d="100"/>
        </p:scale>
        <p:origin x="216" y="520"/>
      </p:cViewPr>
      <p:guideLst>
        <p:guide orient="horz" pos="592"/>
        <p:guide pos="3817"/>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7.xml"/><Relationship Id="rId98" Type="http://schemas.openxmlformats.org/officeDocument/2006/relationships/slide" Target="slides/slide56.xml"/><Relationship Id="rId97" Type="http://schemas.openxmlformats.org/officeDocument/2006/relationships/slide" Target="slides/slide55.xml"/><Relationship Id="rId96" Type="http://schemas.openxmlformats.org/officeDocument/2006/relationships/slide" Target="slides/slide54.xml"/><Relationship Id="rId95" Type="http://schemas.openxmlformats.org/officeDocument/2006/relationships/slide" Target="slides/slide53.xml"/><Relationship Id="rId94" Type="http://schemas.openxmlformats.org/officeDocument/2006/relationships/slide" Target="slides/slide52.xml"/><Relationship Id="rId93" Type="http://schemas.openxmlformats.org/officeDocument/2006/relationships/slide" Target="slides/slide51.xml"/><Relationship Id="rId92" Type="http://schemas.openxmlformats.org/officeDocument/2006/relationships/slide" Target="slides/slide50.xml"/><Relationship Id="rId91" Type="http://schemas.openxmlformats.org/officeDocument/2006/relationships/slide" Target="slides/slide49.xml"/><Relationship Id="rId90" Type="http://schemas.openxmlformats.org/officeDocument/2006/relationships/slide" Target="slides/slide48.xml"/><Relationship Id="rId9" Type="http://schemas.openxmlformats.org/officeDocument/2006/relationships/slideMaster" Target="slideMasters/slideMaster8.xml"/><Relationship Id="rId89" Type="http://schemas.openxmlformats.org/officeDocument/2006/relationships/slide" Target="slides/slide47.xml"/><Relationship Id="rId88" Type="http://schemas.openxmlformats.org/officeDocument/2006/relationships/slide" Target="slides/slide46.xml"/><Relationship Id="rId87" Type="http://schemas.openxmlformats.org/officeDocument/2006/relationships/slide" Target="slides/slide45.xml"/><Relationship Id="rId86" Type="http://schemas.openxmlformats.org/officeDocument/2006/relationships/slide" Target="slides/slide44.xml"/><Relationship Id="rId85" Type="http://schemas.openxmlformats.org/officeDocument/2006/relationships/slide" Target="slides/slide43.xml"/><Relationship Id="rId84" Type="http://schemas.openxmlformats.org/officeDocument/2006/relationships/slide" Target="slides/slide42.xml"/><Relationship Id="rId83" Type="http://schemas.openxmlformats.org/officeDocument/2006/relationships/slide" Target="slides/slide41.xml"/><Relationship Id="rId82" Type="http://schemas.openxmlformats.org/officeDocument/2006/relationships/slide" Target="slides/slide40.xml"/><Relationship Id="rId81" Type="http://schemas.openxmlformats.org/officeDocument/2006/relationships/slide" Target="slides/slide39.xml"/><Relationship Id="rId80" Type="http://schemas.openxmlformats.org/officeDocument/2006/relationships/slide" Target="slides/slide38.xml"/><Relationship Id="rId8" Type="http://schemas.openxmlformats.org/officeDocument/2006/relationships/slideMaster" Target="slideMasters/slideMaster7.xml"/><Relationship Id="rId79" Type="http://schemas.openxmlformats.org/officeDocument/2006/relationships/slide" Target="slides/slide37.xml"/><Relationship Id="rId78" Type="http://schemas.openxmlformats.org/officeDocument/2006/relationships/slide" Target="slides/slide36.xml"/><Relationship Id="rId77" Type="http://schemas.openxmlformats.org/officeDocument/2006/relationships/slide" Target="slides/slide35.xml"/><Relationship Id="rId76" Type="http://schemas.openxmlformats.org/officeDocument/2006/relationships/slide" Target="slides/slide34.xml"/><Relationship Id="rId75" Type="http://schemas.openxmlformats.org/officeDocument/2006/relationships/slide" Target="slides/slide33.xml"/><Relationship Id="rId74" Type="http://schemas.openxmlformats.org/officeDocument/2006/relationships/slide" Target="slides/slide32.xml"/><Relationship Id="rId73" Type="http://schemas.openxmlformats.org/officeDocument/2006/relationships/slide" Target="slides/slide31.xml"/><Relationship Id="rId72" Type="http://schemas.openxmlformats.org/officeDocument/2006/relationships/slide" Target="slides/slide30.xml"/><Relationship Id="rId71" Type="http://schemas.openxmlformats.org/officeDocument/2006/relationships/slide" Target="slides/slide29.xml"/><Relationship Id="rId70" Type="http://schemas.openxmlformats.org/officeDocument/2006/relationships/slide" Target="slides/slide28.xml"/><Relationship Id="rId7" Type="http://schemas.openxmlformats.org/officeDocument/2006/relationships/slideMaster" Target="slideMasters/slideMaster6.xml"/><Relationship Id="rId69" Type="http://schemas.openxmlformats.org/officeDocument/2006/relationships/slide" Target="slides/slide27.xml"/><Relationship Id="rId68" Type="http://schemas.openxmlformats.org/officeDocument/2006/relationships/slide" Target="slides/slide26.xml"/><Relationship Id="rId67" Type="http://schemas.openxmlformats.org/officeDocument/2006/relationships/slide" Target="slides/slide25.xml"/><Relationship Id="rId66" Type="http://schemas.openxmlformats.org/officeDocument/2006/relationships/slide" Target="slides/slide24.xml"/><Relationship Id="rId65" Type="http://schemas.openxmlformats.org/officeDocument/2006/relationships/slide" Target="slides/slide23.xml"/><Relationship Id="rId64" Type="http://schemas.openxmlformats.org/officeDocument/2006/relationships/slide" Target="slides/slide22.xml"/><Relationship Id="rId63" Type="http://schemas.openxmlformats.org/officeDocument/2006/relationships/slide" Target="slides/slide21.xml"/><Relationship Id="rId62" Type="http://schemas.openxmlformats.org/officeDocument/2006/relationships/slide" Target="slides/slide20.xml"/><Relationship Id="rId61" Type="http://schemas.openxmlformats.org/officeDocument/2006/relationships/slide" Target="slides/slide19.xml"/><Relationship Id="rId60" Type="http://schemas.openxmlformats.org/officeDocument/2006/relationships/slide" Target="slides/slide18.xml"/><Relationship Id="rId6" Type="http://schemas.openxmlformats.org/officeDocument/2006/relationships/slideMaster" Target="slideMasters/slideMaster5.xml"/><Relationship Id="rId59" Type="http://schemas.openxmlformats.org/officeDocument/2006/relationships/slide" Target="slides/slide17.xml"/><Relationship Id="rId58" Type="http://schemas.openxmlformats.org/officeDocument/2006/relationships/slide" Target="slides/slide16.xml"/><Relationship Id="rId57" Type="http://schemas.openxmlformats.org/officeDocument/2006/relationships/slide" Target="slides/slide15.xml"/><Relationship Id="rId56" Type="http://schemas.openxmlformats.org/officeDocument/2006/relationships/slide" Target="slides/slide14.xml"/><Relationship Id="rId55" Type="http://schemas.openxmlformats.org/officeDocument/2006/relationships/slide" Target="slides/slide13.xml"/><Relationship Id="rId54" Type="http://schemas.openxmlformats.org/officeDocument/2006/relationships/slide" Target="slides/slide12.xml"/><Relationship Id="rId53" Type="http://schemas.openxmlformats.org/officeDocument/2006/relationships/slide" Target="slides/slide11.xml"/><Relationship Id="rId52" Type="http://schemas.openxmlformats.org/officeDocument/2006/relationships/slide" Target="slides/slide10.xml"/><Relationship Id="rId51" Type="http://schemas.openxmlformats.org/officeDocument/2006/relationships/slide" Target="slides/slide9.xml"/><Relationship Id="rId50" Type="http://schemas.openxmlformats.org/officeDocument/2006/relationships/slide" Target="slides/slide8.xml"/><Relationship Id="rId5" Type="http://schemas.openxmlformats.org/officeDocument/2006/relationships/slideMaster" Target="slideMasters/slideMaster4.xml"/><Relationship Id="rId49" Type="http://schemas.openxmlformats.org/officeDocument/2006/relationships/slide" Target="slides/slide7.xml"/><Relationship Id="rId48" Type="http://schemas.openxmlformats.org/officeDocument/2006/relationships/slide" Target="slides/slide6.xml"/><Relationship Id="rId47" Type="http://schemas.openxmlformats.org/officeDocument/2006/relationships/slide" Target="slides/slide5.xml"/><Relationship Id="rId46" Type="http://schemas.openxmlformats.org/officeDocument/2006/relationships/slide" Target="slides/slide4.xml"/><Relationship Id="rId45" Type="http://schemas.openxmlformats.org/officeDocument/2006/relationships/slide" Target="slides/slide3.xml"/><Relationship Id="rId44" Type="http://schemas.openxmlformats.org/officeDocument/2006/relationships/slide" Target="slides/slide2.xml"/><Relationship Id="rId43" Type="http://schemas.openxmlformats.org/officeDocument/2006/relationships/notesMaster" Target="notesMasters/notesMaster1.xml"/><Relationship Id="rId42" Type="http://schemas.openxmlformats.org/officeDocument/2006/relationships/slide" Target="slides/slide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1" Type="http://schemas.openxmlformats.org/officeDocument/2006/relationships/tags" Target="tags/tag3.xml"/><Relationship Id="rId140" Type="http://schemas.openxmlformats.org/officeDocument/2006/relationships/font" Target="fonts/font13.fntdata"/><Relationship Id="rId14" Type="http://schemas.openxmlformats.org/officeDocument/2006/relationships/slideMaster" Target="slideMasters/slideMaster13.xml"/><Relationship Id="rId139" Type="http://schemas.openxmlformats.org/officeDocument/2006/relationships/font" Target="fonts/font12.fntdata"/><Relationship Id="rId138" Type="http://schemas.openxmlformats.org/officeDocument/2006/relationships/font" Target="fonts/font11.fntdata"/><Relationship Id="rId137" Type="http://schemas.openxmlformats.org/officeDocument/2006/relationships/font" Target="fonts/font10.fntdata"/><Relationship Id="rId136" Type="http://schemas.openxmlformats.org/officeDocument/2006/relationships/font" Target="fonts/font9.fntdata"/><Relationship Id="rId135" Type="http://schemas.openxmlformats.org/officeDocument/2006/relationships/font" Target="fonts/font8.fntdata"/><Relationship Id="rId134" Type="http://schemas.openxmlformats.org/officeDocument/2006/relationships/font" Target="fonts/font7.fntdata"/><Relationship Id="rId133" Type="http://schemas.openxmlformats.org/officeDocument/2006/relationships/font" Target="fonts/font6.fntdata"/><Relationship Id="rId132" Type="http://schemas.openxmlformats.org/officeDocument/2006/relationships/font" Target="fonts/font5.fntdata"/><Relationship Id="rId131" Type="http://schemas.openxmlformats.org/officeDocument/2006/relationships/font" Target="fonts/font4.fntdata"/><Relationship Id="rId130" Type="http://schemas.openxmlformats.org/officeDocument/2006/relationships/font" Target="fonts/font3.fntdata"/><Relationship Id="rId13" Type="http://schemas.openxmlformats.org/officeDocument/2006/relationships/slideMaster" Target="slideMasters/slideMaster12.xml"/><Relationship Id="rId129" Type="http://schemas.openxmlformats.org/officeDocument/2006/relationships/font" Target="fonts/font2.fntdata"/><Relationship Id="rId128" Type="http://schemas.openxmlformats.org/officeDocument/2006/relationships/font" Target="fonts/font1.fntdata"/><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81.xml"/><Relationship Id="rId122" Type="http://schemas.openxmlformats.org/officeDocument/2006/relationships/slide" Target="slides/slide80.xml"/><Relationship Id="rId121" Type="http://schemas.openxmlformats.org/officeDocument/2006/relationships/slide" Target="slides/slide79.xml"/><Relationship Id="rId120" Type="http://schemas.openxmlformats.org/officeDocument/2006/relationships/slide" Target="slides/slide78.xml"/><Relationship Id="rId12" Type="http://schemas.openxmlformats.org/officeDocument/2006/relationships/slideMaster" Target="slideMasters/slideMaster11.xml"/><Relationship Id="rId119" Type="http://schemas.openxmlformats.org/officeDocument/2006/relationships/slide" Target="slides/slide77.xml"/><Relationship Id="rId118" Type="http://schemas.openxmlformats.org/officeDocument/2006/relationships/slide" Target="slides/slide76.xml"/><Relationship Id="rId117" Type="http://schemas.openxmlformats.org/officeDocument/2006/relationships/slide" Target="slides/slide75.xml"/><Relationship Id="rId116" Type="http://schemas.openxmlformats.org/officeDocument/2006/relationships/slide" Target="slides/slide74.xml"/><Relationship Id="rId115" Type="http://schemas.openxmlformats.org/officeDocument/2006/relationships/slide" Target="slides/slide73.xml"/><Relationship Id="rId114" Type="http://schemas.openxmlformats.org/officeDocument/2006/relationships/slide" Target="slides/slide72.xml"/><Relationship Id="rId113" Type="http://schemas.openxmlformats.org/officeDocument/2006/relationships/slide" Target="slides/slide71.xml"/><Relationship Id="rId112" Type="http://schemas.openxmlformats.org/officeDocument/2006/relationships/slide" Target="slides/slide70.xml"/><Relationship Id="rId111" Type="http://schemas.openxmlformats.org/officeDocument/2006/relationships/slide" Target="slides/slide69.xml"/><Relationship Id="rId110" Type="http://schemas.openxmlformats.org/officeDocument/2006/relationships/slide" Target="slides/slide68.xml"/><Relationship Id="rId11" Type="http://schemas.openxmlformats.org/officeDocument/2006/relationships/slideMaster" Target="slideMasters/slideMaster10.xml"/><Relationship Id="rId109" Type="http://schemas.openxmlformats.org/officeDocument/2006/relationships/slide" Target="slides/slide67.xml"/><Relationship Id="rId108" Type="http://schemas.openxmlformats.org/officeDocument/2006/relationships/slide" Target="slides/slide66.xml"/><Relationship Id="rId107" Type="http://schemas.openxmlformats.org/officeDocument/2006/relationships/slide" Target="slides/slide65.xml"/><Relationship Id="rId106" Type="http://schemas.openxmlformats.org/officeDocument/2006/relationships/slide" Target="slides/slide64.xml"/><Relationship Id="rId105" Type="http://schemas.openxmlformats.org/officeDocument/2006/relationships/slide" Target="slides/slide63.xml"/><Relationship Id="rId104" Type="http://schemas.openxmlformats.org/officeDocument/2006/relationships/slide" Target="slides/slide62.xml"/><Relationship Id="rId103" Type="http://schemas.openxmlformats.org/officeDocument/2006/relationships/slide" Target="slides/slide61.xml"/><Relationship Id="rId102" Type="http://schemas.openxmlformats.org/officeDocument/2006/relationships/slide" Target="slides/slide60.xml"/><Relationship Id="rId101" Type="http://schemas.openxmlformats.org/officeDocument/2006/relationships/slide" Target="slides/slide59.xml"/><Relationship Id="rId100" Type="http://schemas.openxmlformats.org/officeDocument/2006/relationships/slide" Target="slides/slide5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删除name为林俊节的数据</a:t>
            </a:r>
            <a:endParaRPr lang="zh-CN" altLang="en-US"/>
          </a:p>
          <a:p>
            <a:r>
              <a:rPr lang="zh-CN" altLang="en-US"/>
              <a:t>DELETE FROM student WHERE name = '林俊节';	# 注意，不要忘记 ''</a:t>
            </a:r>
            <a:endParaRPr lang="zh-CN" altLang="en-US"/>
          </a:p>
          <a:p>
            <a:r>
              <a:rPr lang="zh-CN" altLang="en-US"/>
              <a:t># 删除age &gt; 33 的数据</a:t>
            </a:r>
            <a:endParaRPr lang="zh-CN" altLang="en-US"/>
          </a:p>
          <a:p>
            <a:r>
              <a:rPr lang="zh-CN" altLang="en-US"/>
              <a:t>DELETE FROM student WHERE age &gt; 33;</a:t>
            </a:r>
            <a:endParaRPr lang="zh-CN" altLang="en-US"/>
          </a:p>
          <a:p>
            <a:r>
              <a:rPr lang="zh-CN" altLang="en-US"/>
              <a:t># 删除全部数据</a:t>
            </a:r>
            <a:endParaRPr lang="zh-CN" altLang="en-US"/>
          </a:p>
          <a:p>
            <a:r>
              <a:rPr lang="zh-CN" altLang="en-US"/>
              <a:t>DELETE FROM student;</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修改id为10001的name为陈一讯</a:t>
            </a:r>
            <a:endParaRPr lang="zh-CN" altLang="en-US"/>
          </a:p>
          <a:p>
            <a:r>
              <a:rPr lang="zh-CN" altLang="en-US"/>
              <a:t>UPDATE student SET name = '陈一讯' WHERE id = 10001;</a:t>
            </a:r>
            <a:endParaRPr lang="zh-CN" altLang="en-US"/>
          </a:p>
          <a:p>
            <a:r>
              <a:rPr lang="zh-CN" altLang="en-US"/>
              <a:t># 修改全部数据的age为11</a:t>
            </a:r>
            <a:endParaRPr lang="zh-CN" altLang="en-US"/>
          </a:p>
          <a:p>
            <a:r>
              <a:rPr lang="zh-CN" altLang="en-US"/>
              <a:t>UPDATE student SET age = 11;</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按性别分组，统计各组人数</a:t>
            </a:r>
            <a:endParaRPr lang="zh-CN" altLang="en-US"/>
          </a:p>
          <a:p>
            <a:r>
              <a:rPr lang="zh-CN" altLang="en-US"/>
              <a:t>SELECT gender, COUNT(*) FROM student GROUP BY gender;</a:t>
            </a:r>
            <a:endParaRPr lang="zh-CN" altLang="en-US"/>
          </a:p>
          <a:p>
            <a:r>
              <a:rPr lang="zh-CN" altLang="en-US"/>
              <a:t># 按性别分组，统计平均年龄</a:t>
            </a:r>
            <a:endParaRPr lang="zh-CN" altLang="en-US"/>
          </a:p>
          <a:p>
            <a:r>
              <a:rPr lang="zh-CN" altLang="en-US"/>
              <a:t>SELECT gender, AVG(age) FROM student GROUP BY gender;</a:t>
            </a:r>
            <a:endParaRPr lang="zh-CN" altLang="en-US"/>
          </a:p>
          <a:p>
            <a:r>
              <a:rPr lang="zh-CN" altLang="en-US"/>
              <a:t># 按性别分组，统计最大最小年龄</a:t>
            </a:r>
            <a:endParaRPr lang="zh-CN" altLang="en-US"/>
          </a:p>
          <a:p>
            <a:r>
              <a:rPr lang="zh-CN" altLang="en-US"/>
              <a:t>SELECT gender, MAX(age), MIN(age) FROM student GROUP BY gender;</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按年龄降序排序结果</a:t>
            </a:r>
            <a:endParaRPr lang="zh-CN" altLang="en-US"/>
          </a:p>
          <a:p>
            <a:r>
              <a:rPr lang="zh-CN" altLang="en-US"/>
              <a:t>SELECT * FROM student ORDER BY age DESC;</a:t>
            </a:r>
            <a:endParaRPr lang="zh-CN" altLang="en-US"/>
          </a:p>
          <a:p>
            <a:r>
              <a:rPr lang="zh-CN" altLang="en-US"/>
              <a:t># 按ID升序排序结果</a:t>
            </a:r>
            <a:endParaRPr lang="zh-CN" altLang="en-US"/>
          </a:p>
          <a:p>
            <a:r>
              <a:rPr lang="zh-CN" altLang="en-US"/>
              <a:t>SELECT * FROM student WHERE age &gt; 31 ORDER BY id;</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INSERT INTO student VALUES(10001, '周杰轮', 31, '男'), (10002, '王力鸿', 33, '男'), (10003, '蔡依琳', 35, '女'), (10004, '林志灵', 36, '女'), (10005, '刘德滑', 33, '男'), (10006, '张大山', 10, '男'), (10007, '刘志龙', 11, '男'), (10008, '王潇潇', 33, '女'), (10009, '张一梅', 20, '女'), (10010, '王一倩', 13, '女'), (10011, '陈一迅', 31, '男'), (10012, '张晓光', 33, '男'), (10013, '李大晓', 15, '男'), (10014, '吕甜甜', 36, '女'), (10015, '曾悦悦', 31, '女'), (10016, '刘佳慧', 21, '女'), (10017, '项羽凡', 23, '男'), (10018, '刘德强', 26, '男'), (10019, '王强强', 11, '男'), (10020, '林志慧', 25, '女');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lnSpc>
                <a:spcPct val="150000"/>
              </a:lnSpc>
              <a:buFont typeface="Wingdings" panose="05000000000000000000" pitchFamily="2" charset="2"/>
              <a:buChar char="l"/>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案例</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步骤</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练习</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互动</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拓展</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思考</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总结</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思路</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今日</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作业</a:t>
            </a:r>
            <a:endParaRPr lang="zh-CN" altLang="en-US" sz="3600" dirty="0">
              <a:latin typeface="宋体" panose="02010600030101010101" pitchFamily="2" charset="-122"/>
              <a:ea typeface="宋体" panose="02010600030101010101" pitchFamily="2" charset="-122"/>
              <a:cs typeface="宋体" panose="02010600030101010101" pitchFamily="2"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宋体" panose="02010600030101010101" pitchFamily="2" charset="-122"/>
                <a:ea typeface="宋体" panose="02010600030101010101" pitchFamily="2" charset="-122"/>
                <a:cs typeface="宋体" panose="02010600030101010101" pitchFamily="2"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宋体" panose="02010600030101010101" pitchFamily="2" charset="-122"/>
                <a:ea typeface="宋体" panose="02010600030101010101" pitchFamily="2" charset="-122"/>
                <a:cs typeface="宋体" panose="02010600030101010101" pitchFamily="2"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宋体" panose="02010600030101010101" pitchFamily="2" charset="-122"/>
                <a:ea typeface="宋体" panose="02010600030101010101" pitchFamily="2" charset="-122"/>
                <a:cs typeface="宋体" panose="02010600030101010101" pitchFamily="2"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lnSpc>
                <a:spcPct val="150000"/>
              </a:lnSpc>
              <a:buFont typeface="Wingdings" panose="05000000000000000000" pitchFamily="2" charset="2"/>
              <a:buChar char="l"/>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案例</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步骤</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练习</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互动</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拓展</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思考</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总结</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思路</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今日</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作业</a:t>
            </a:r>
            <a:endParaRPr lang="zh-CN" altLang="en-US" sz="3600" dirty="0">
              <a:latin typeface="宋体" panose="02010600030101010101" pitchFamily="2" charset="-122"/>
              <a:ea typeface="宋体" panose="02010600030101010101" pitchFamily="2" charset="-122"/>
              <a:cs typeface="宋体" panose="02010600030101010101" pitchFamily="2"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lnSpc>
                <a:spcPct val="150000"/>
              </a:lnSpc>
              <a:buFont typeface="Wingdings" panose="05000000000000000000" pitchFamily="2" charset="2"/>
              <a:buChar char="l"/>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案例</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步骤</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练习</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练习</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互动</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拓展</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思考</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总结</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思路</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今日</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作业</a:t>
            </a:r>
            <a:endParaRPr lang="zh-CN" altLang="en-US" sz="3600" dirty="0">
              <a:latin typeface="宋体" panose="02010600030101010101" pitchFamily="2" charset="-122"/>
              <a:ea typeface="宋体" panose="02010600030101010101" pitchFamily="2" charset="-122"/>
              <a:cs typeface="宋体" panose="02010600030101010101" pitchFamily="2"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思考</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lnSpc>
                <a:spcPct val="150000"/>
              </a:lnSpc>
              <a:buFont typeface="Wingdings" panose="05000000000000000000" pitchFamily="2" charset="2"/>
              <a:buChar char="l"/>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20090" indent="-360045">
              <a:lnSpc>
                <a:spcPct val="150000"/>
              </a:lnSpc>
              <a:buFont typeface="+mj-lt"/>
              <a:buAutoNum type="arabicPeriod"/>
              <a:defRPr lang="en-US" altLang="zh-CN" sz="1400" b="0" i="0" dirty="0">
                <a:latin typeface="宋体" panose="02010600030101010101" pitchFamily="2" charset="-122"/>
                <a:ea typeface="宋体" panose="02010600030101010101" pitchFamily="2" charset="-122"/>
                <a:cs typeface="宋体" panose="02010600030101010101" pitchFamily="2"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总结</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案例</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步骤</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练习</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互动</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拓展</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思考</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宋体" panose="02010600030101010101" pitchFamily="2" charset="-122"/>
                  <a:ea typeface="宋体" panose="02010600030101010101" pitchFamily="2" charset="-122"/>
                  <a:cs typeface="宋体" panose="02010600030101010101" pitchFamily="2" charset="-122"/>
                </a:rPr>
                <a:t>总结</a:t>
              </a:r>
              <a:endParaRPr lang="zh-CN" altLang="en-US" sz="4000" dirty="0">
                <a:latin typeface="宋体" panose="02010600030101010101" pitchFamily="2" charset="-122"/>
                <a:ea typeface="宋体" panose="02010600030101010101" pitchFamily="2" charset="-122"/>
                <a:cs typeface="宋体" panose="02010600030101010101" pitchFamily="2"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宋体" panose="02010600030101010101" pitchFamily="2" charset="-122"/>
                <a:ea typeface="宋体" panose="02010600030101010101" pitchFamily="2" charset="-122"/>
                <a:cs typeface="宋体" panose="02010600030101010101" pitchFamily="2" charset="-122"/>
              </a:rPr>
              <a:t>总结</a:t>
            </a:r>
            <a:endParaRPr lang="zh-TW" altLang="zh-CN" sz="4800" kern="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思路</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宋体" panose="02010600030101010101" pitchFamily="2" charset="-122"/>
                <a:ea typeface="宋体" panose="02010600030101010101" pitchFamily="2" charset="-122"/>
                <a:cs typeface="宋体" panose="02010600030101010101" pitchFamily="2"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今日</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a:p>
            <a:pPr algn="ctr"/>
            <a:r>
              <a:rPr lang="zh-CN" altLang="en-US" sz="3600" dirty="0">
                <a:latin typeface="宋体" panose="02010600030101010101" pitchFamily="2" charset="-122"/>
                <a:ea typeface="宋体" panose="02010600030101010101" pitchFamily="2" charset="-122"/>
                <a:cs typeface="宋体" panose="02010600030101010101" pitchFamily="2" charset="-122"/>
              </a:rPr>
              <a:t>作业</a:t>
            </a:r>
            <a:endParaRPr lang="zh-CN" altLang="en-US" sz="3600" dirty="0">
              <a:latin typeface="宋体" panose="02010600030101010101" pitchFamily="2" charset="-122"/>
              <a:ea typeface="宋体" panose="02010600030101010101" pitchFamily="2" charset="-122"/>
              <a:cs typeface="宋体" panose="02010600030101010101" pitchFamily="2"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rPr>
                <a:t>案例</a:t>
              </a:r>
              <a:endParaRPr lang="zh-CN" altLang="en-US" dirty="0">
                <a:solidFill>
                  <a:srgbClr val="AD2B26"/>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宋体" panose="02010600030101010101" pitchFamily="2" charset="-122"/>
                <a:ea typeface="宋体" panose="02010600030101010101" pitchFamily="2" charset="-122"/>
                <a:cs typeface="宋体" panose="02010600030101010101" pitchFamily="2"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0" Type="http://schemas.openxmlformats.org/officeDocument/2006/relationships/theme" Target="../theme/theme15.xml"/><Relationship Id="rId2" Type="http://schemas.openxmlformats.org/officeDocument/2006/relationships/slideLayout" Target="../slideLayouts/slideLayout50.xml"/><Relationship Id="rId19" Type="http://schemas.openxmlformats.org/officeDocument/2006/relationships/image" Target="../media/image6.png"/><Relationship Id="rId18" Type="http://schemas.openxmlformats.org/officeDocument/2006/relationships/slideLayout" Target="../slideLayouts/slideLayout66.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0" Type="http://schemas.openxmlformats.org/officeDocument/2006/relationships/theme" Target="../theme/theme19.xml"/><Relationship Id="rId2" Type="http://schemas.openxmlformats.org/officeDocument/2006/relationships/slideLayout" Target="../slideLayouts/slideLayout74.xml"/><Relationship Id="rId19" Type="http://schemas.openxmlformats.org/officeDocument/2006/relationships/image" Target="../media/image6.png"/><Relationship Id="rId18" Type="http://schemas.openxmlformats.org/officeDocument/2006/relationships/slideLayout" Target="../slideLayouts/slideLayout90.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0" Type="http://schemas.openxmlformats.org/officeDocument/2006/relationships/theme" Target="../theme/theme25.xml"/><Relationship Id="rId2" Type="http://schemas.openxmlformats.org/officeDocument/2006/relationships/slideLayout" Target="../slideLayouts/slideLayout102.xml"/><Relationship Id="rId19" Type="http://schemas.openxmlformats.org/officeDocument/2006/relationships/image" Target="../media/image6.png"/><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4.xml"/><Relationship Id="rId1" Type="http://schemas.openxmlformats.org/officeDocument/2006/relationships/slideLayout" Target="../slideLayouts/slideLayout123.xml"/></Relationships>
</file>

<file path=ppt/slideMasters/_rels/slideMaster29.xml.rels><?xml version="1.0" encoding="UTF-8" standalone="yes"?>
<Relationships xmlns="http://schemas.openxmlformats.org/package/2006/relationships"><Relationship Id="rId5" Type="http://schemas.openxmlformats.org/officeDocument/2006/relationships/theme" Target="../theme/theme2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32.xml.rels><?xml version="1.0" encoding="UTF-8" standalone="yes"?>
<Relationships xmlns="http://schemas.openxmlformats.org/package/2006/relationships"><Relationship Id="rId5" Type="http://schemas.openxmlformats.org/officeDocument/2006/relationships/theme" Target="../theme/theme3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2.xml"/><Relationship Id="rId1" Type="http://schemas.openxmlformats.org/officeDocument/2006/relationships/slideLayout" Target="../slideLayouts/slideLayout131.xml"/></Relationships>
</file>

<file path=ppt/slideMasters/_rels/slideMaster33.xml.rels><?xml version="1.0" encoding="UTF-8" standalone="yes"?>
<Relationships xmlns="http://schemas.openxmlformats.org/package/2006/relationships"><Relationship Id="rId5" Type="http://schemas.openxmlformats.org/officeDocument/2006/relationships/theme" Target="../theme/theme3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4.xml.rels><?xml version="1.0" encoding="UTF-8" standalone="yes"?>
<Relationships xmlns="http://schemas.openxmlformats.org/package/2006/relationships"><Relationship Id="rId5" Type="http://schemas.openxmlformats.org/officeDocument/2006/relationships/theme" Target="../theme/theme3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6.xml"/><Relationship Id="rId1" Type="http://schemas.openxmlformats.org/officeDocument/2006/relationships/slideLayout" Target="../slideLayouts/slideLayout135.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38.xml.rels><?xml version="1.0" encoding="UTF-8" standalone="yes"?>
<Relationships xmlns="http://schemas.openxmlformats.org/package/2006/relationships"><Relationship Id="rId5" Type="http://schemas.openxmlformats.org/officeDocument/2006/relationships/theme" Target="../theme/theme3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4.xml"/><Relationship Id="rId1" Type="http://schemas.openxmlformats.org/officeDocument/2006/relationships/slideLayout" Target="../slideLayouts/slideLayout143.xml"/></Relationships>
</file>

<file path=ppt/slideMasters/_rels/slideMaster39.xml.rels><?xml version="1.0" encoding="UTF-8" standalone="yes"?>
<Relationships xmlns="http://schemas.openxmlformats.org/package/2006/relationships"><Relationship Id="rId5" Type="http://schemas.openxmlformats.org/officeDocument/2006/relationships/theme" Target="../theme/theme3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40.xml.rels><?xml version="1.0" encoding="UTF-8" standalone="yes"?>
<Relationships xmlns="http://schemas.openxmlformats.org/package/2006/relationships"><Relationship Id="rId5" Type="http://schemas.openxmlformats.org/officeDocument/2006/relationships/theme" Target="../theme/theme4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8.xml"/><Relationship Id="rId1"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0" Type="http://schemas.openxmlformats.org/officeDocument/2006/relationships/theme" Target="../theme/theme6.xml"/><Relationship Id="rId2" Type="http://schemas.openxmlformats.org/officeDocument/2006/relationships/slideLayout" Target="../slideLayouts/slideLayout17.xml"/><Relationship Id="rId19" Type="http://schemas.openxmlformats.org/officeDocument/2006/relationships/image" Target="../media/image6.png"/><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7.png"/><Relationship Id="rId1"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目录</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Contents</a:t>
              </a:r>
              <a:endParaRPr lang="zh-CN" altLang="en-US" sz="28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6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 id="214748376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8" r:id="rId1"/>
    <p:sldLayoutId id="214748379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 id="214748380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4" r:id="rId1"/>
    <p:sldLayoutId id="214748380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 id="214748380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 id="214748381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6" r:id="rId1"/>
    <p:sldLayoutId id="214748381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 id="214748382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2" r:id="rId1"/>
    <p:sldLayoutId id="214748382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2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8" r:id="rId1"/>
    <p:sldLayoutId id="214748382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 id="214748383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4" r:id="rId1"/>
    <p:sldLayoutId id="214748383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宋体" panose="02010600030101010101" pitchFamily="2" charset="-122"/>
                <a:ea typeface="宋体" panose="02010600030101010101" pitchFamily="2" charset="-122"/>
                <a:cs typeface="宋体" panose="02010600030101010101" pitchFamily="2" charset="-122"/>
              </a:rPr>
              <a:t>学习目标</a:t>
            </a:r>
            <a:endParaRPr lang="zh-CN" altLang="en-US" sz="4200" b="1" i="0" dirty="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宋体" panose="02010600030101010101" pitchFamily="2" charset="-122"/>
              </a:rPr>
              <a:t>Objectives</a:t>
            </a:r>
            <a:endParaRPr lang="zh-CN" altLang="en-US" sz="2100" dirty="0">
              <a:solidFill>
                <a:schemeClr val="bg1">
                  <a:lumMod val="85000"/>
                </a:schemeClr>
              </a:solidFill>
              <a:latin typeface="Verdana" panose="020B0604030504040204" pitchFamily="34" charset="0"/>
              <a:ea typeface="宋体" panose="02010600030101010101" pitchFamily="2" charset="-122"/>
              <a:cs typeface="宋体" panose="02010600030101010101" pitchFamily="2"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9.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6.png"/><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8.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1" Type="http://schemas.openxmlformats.org/officeDocument/2006/relationships/slideLayout" Target="../slideLayouts/slideLayout16.xml"/><Relationship Id="rId10" Type="http://schemas.openxmlformats.org/officeDocument/2006/relationships/image" Target="../media/image68.png"/><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0.png"/><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5.png"/><Relationship Id="rId1"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8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92.png"/><Relationship Id="rId2" Type="http://schemas.openxmlformats.org/officeDocument/2006/relationships/image" Target="../media/image12.png"/><Relationship Id="rId1" Type="http://schemas.openxmlformats.org/officeDocument/2006/relationships/image" Target="../media/image91.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6.xml"/><Relationship Id="rId4" Type="http://schemas.openxmlformats.org/officeDocument/2006/relationships/image" Target="../media/image41.png"/><Relationship Id="rId3"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94.png"/><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3.png"/><Relationship Id="rId2" Type="http://schemas.openxmlformats.org/officeDocument/2006/relationships/image" Target="../media/image100.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41.png"/><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1.png"/><Relationship Id="rId1" Type="http://schemas.openxmlformats.org/officeDocument/2006/relationships/image" Target="../media/image9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04.png"/><Relationship Id="rId2" Type="http://schemas.openxmlformats.org/officeDocument/2006/relationships/image" Target="../media/image58.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6.xml"/><Relationship Id="rId2" Type="http://schemas.openxmlformats.org/officeDocument/2006/relationships/image" Target="../media/image56.png"/><Relationship Id="rId1"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4.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6.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6.xml"/><Relationship Id="rId3" Type="http://schemas.openxmlformats.org/officeDocument/2006/relationships/image" Target="../media/image58.png"/><Relationship Id="rId2" Type="http://schemas.openxmlformats.org/officeDocument/2006/relationships/image" Target="../media/image110.png"/><Relationship Id="rId1" Type="http://schemas.openxmlformats.org/officeDocument/2006/relationships/image" Target="../media/image10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1.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8.png"/><Relationship Id="rId1" Type="http://schemas.openxmlformats.org/officeDocument/2006/relationships/image" Target="../media/image1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sv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24.png"/><Relationship Id="rId1"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5500" y="2158365"/>
            <a:ext cx="10541000" cy="1158875"/>
          </a:xfrm>
        </p:spPr>
        <p:txBody>
          <a:bodyPr/>
          <a:p>
            <a:r>
              <a:rPr lang="en-US" altLang="zh-CN" sz="6600" dirty="0">
                <a:solidFill>
                  <a:schemeClr val="accent3"/>
                </a:solidFill>
              </a:rPr>
              <a:t>S</a:t>
            </a:r>
            <a:r>
              <a:rPr lang="en-US" altLang="zh-CN" sz="6600" dirty="0">
                <a:solidFill>
                  <a:schemeClr val="accent4"/>
                </a:solidFill>
              </a:rPr>
              <a:t>Q</a:t>
            </a:r>
            <a:r>
              <a:rPr lang="en-US" altLang="zh-CN" sz="6600" dirty="0">
                <a:solidFill>
                  <a:schemeClr val="accent5"/>
                </a:solidFill>
              </a:rPr>
              <a:t>L</a:t>
            </a:r>
            <a:r>
              <a:rPr lang="zh-CN" altLang="en-US" sz="6600" dirty="0">
                <a:solidFill>
                  <a:schemeClr val="tx1"/>
                </a:solidFill>
              </a:rPr>
              <a:t>入门和实战</a:t>
            </a:r>
            <a:endParaRPr lang="zh-CN" altLang="en-US" sz="6600" dirty="0">
              <a:solidFill>
                <a:schemeClr val="tx1"/>
              </a:solidFill>
            </a:endParaRPr>
          </a:p>
        </p:txBody>
      </p:sp>
      <p:pic>
        <p:nvPicPr>
          <p:cNvPr id="6" name="图片 5" descr="01 (140)"/>
          <p:cNvPicPr>
            <a:picLocks noChangeAspect="1"/>
          </p:cNvPicPr>
          <p:nvPr/>
        </p:nvPicPr>
        <p:blipFill>
          <a:blip r:embed="rId1"/>
          <a:stretch>
            <a:fillRect/>
          </a:stretch>
        </p:blipFill>
        <p:spPr>
          <a:xfrm>
            <a:off x="5506720" y="4218305"/>
            <a:ext cx="1179195" cy="1179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我们先来看看，生活中，如何以</a:t>
            </a:r>
            <a:r>
              <a:rPr lang="en-US" altLang="zh-CN"/>
              <a:t>Excel</a:t>
            </a:r>
            <a:r>
              <a:rPr lang="zh-CN" altLang="en-US"/>
              <a:t>组织数据的存储。</a:t>
            </a:r>
            <a:endParaRPr lang="zh-CN" altLang="en-US"/>
          </a:p>
        </p:txBody>
      </p:sp>
      <p:pic>
        <p:nvPicPr>
          <p:cNvPr id="5" name="图片 4"/>
          <p:cNvPicPr>
            <a:picLocks noChangeAspect="1"/>
          </p:cNvPicPr>
          <p:nvPr/>
        </p:nvPicPr>
        <p:blipFill>
          <a:blip r:embed="rId1"/>
          <a:stretch>
            <a:fillRect/>
          </a:stretch>
        </p:blipFill>
        <p:spPr>
          <a:xfrm>
            <a:off x="8667750" y="2636520"/>
            <a:ext cx="563880" cy="769620"/>
          </a:xfrm>
          <a:prstGeom prst="rect">
            <a:avLst/>
          </a:prstGeom>
        </p:spPr>
      </p:pic>
      <p:pic>
        <p:nvPicPr>
          <p:cNvPr id="6" name="图片 5"/>
          <p:cNvPicPr>
            <a:picLocks noChangeAspect="1"/>
          </p:cNvPicPr>
          <p:nvPr/>
        </p:nvPicPr>
        <p:blipFill>
          <a:blip r:embed="rId2"/>
          <a:stretch>
            <a:fillRect/>
          </a:stretch>
        </p:blipFill>
        <p:spPr>
          <a:xfrm>
            <a:off x="2960370" y="2636520"/>
            <a:ext cx="563880" cy="769620"/>
          </a:xfrm>
          <a:prstGeom prst="rect">
            <a:avLst/>
          </a:prstGeom>
        </p:spPr>
      </p:pic>
      <p:pic>
        <p:nvPicPr>
          <p:cNvPr id="8" name="图片 7"/>
          <p:cNvPicPr>
            <a:picLocks noChangeAspect="1"/>
          </p:cNvPicPr>
          <p:nvPr/>
        </p:nvPicPr>
        <p:blipFill>
          <a:blip r:embed="rId3"/>
          <a:stretch>
            <a:fillRect/>
          </a:stretch>
        </p:blipFill>
        <p:spPr>
          <a:xfrm>
            <a:off x="2295525" y="3815715"/>
            <a:ext cx="664845" cy="746125"/>
          </a:xfrm>
          <a:prstGeom prst="rect">
            <a:avLst/>
          </a:prstGeom>
        </p:spPr>
      </p:pic>
      <p:pic>
        <p:nvPicPr>
          <p:cNvPr id="9" name="图片 8"/>
          <p:cNvPicPr>
            <a:picLocks noChangeAspect="1"/>
          </p:cNvPicPr>
          <p:nvPr/>
        </p:nvPicPr>
        <p:blipFill>
          <a:blip r:embed="rId4"/>
          <a:stretch>
            <a:fillRect/>
          </a:stretch>
        </p:blipFill>
        <p:spPr>
          <a:xfrm>
            <a:off x="3524250" y="3815080"/>
            <a:ext cx="664845" cy="746125"/>
          </a:xfrm>
          <a:prstGeom prst="rect">
            <a:avLst/>
          </a:prstGeom>
        </p:spPr>
      </p:pic>
      <p:pic>
        <p:nvPicPr>
          <p:cNvPr id="11" name="图片 10"/>
          <p:cNvPicPr>
            <a:picLocks noChangeAspect="1"/>
          </p:cNvPicPr>
          <p:nvPr/>
        </p:nvPicPr>
        <p:blipFill>
          <a:blip r:embed="rId5"/>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6"/>
          <a:stretch>
            <a:fillRect/>
          </a:stretch>
        </p:blipFill>
        <p:spPr>
          <a:xfrm>
            <a:off x="3524250" y="5166995"/>
            <a:ext cx="1985645" cy="713740"/>
          </a:xfrm>
          <a:prstGeom prst="rect">
            <a:avLst/>
          </a:prstGeom>
        </p:spPr>
      </p:pic>
      <p:pic>
        <p:nvPicPr>
          <p:cNvPr id="14" name="图片 13"/>
          <p:cNvPicPr>
            <a:picLocks noChangeAspect="1"/>
          </p:cNvPicPr>
          <p:nvPr/>
        </p:nvPicPr>
        <p:blipFill>
          <a:blip r:embed="rId3"/>
          <a:stretch>
            <a:fillRect/>
          </a:stretch>
        </p:blipFill>
        <p:spPr>
          <a:xfrm>
            <a:off x="8002905" y="3815715"/>
            <a:ext cx="664845" cy="746125"/>
          </a:xfrm>
          <a:prstGeom prst="rect">
            <a:avLst/>
          </a:prstGeom>
        </p:spPr>
      </p:pic>
      <p:pic>
        <p:nvPicPr>
          <p:cNvPr id="15" name="图片 14"/>
          <p:cNvPicPr>
            <a:picLocks noChangeAspect="1"/>
          </p:cNvPicPr>
          <p:nvPr/>
        </p:nvPicPr>
        <p:blipFill>
          <a:blip r:embed="rId4"/>
          <a:stretch>
            <a:fillRect/>
          </a:stretch>
        </p:blipFill>
        <p:spPr>
          <a:xfrm>
            <a:off x="9231630" y="3815715"/>
            <a:ext cx="664845" cy="746125"/>
          </a:xfrm>
          <a:prstGeom prst="rect">
            <a:avLst/>
          </a:prstGeom>
        </p:spPr>
      </p:pic>
      <p:pic>
        <p:nvPicPr>
          <p:cNvPr id="17" name="图片 16"/>
          <p:cNvPicPr>
            <a:picLocks noChangeAspect="1"/>
          </p:cNvPicPr>
          <p:nvPr/>
        </p:nvPicPr>
        <p:blipFill>
          <a:blip r:embed="rId5"/>
          <a:stretch>
            <a:fillRect/>
          </a:stretch>
        </p:blipFill>
        <p:spPr>
          <a:xfrm>
            <a:off x="6736715" y="5166995"/>
            <a:ext cx="1931035" cy="698500"/>
          </a:xfrm>
          <a:prstGeom prst="rect">
            <a:avLst/>
          </a:prstGeom>
          <a:ln>
            <a:noFill/>
          </a:ln>
        </p:spPr>
      </p:pic>
      <p:pic>
        <p:nvPicPr>
          <p:cNvPr id="18" name="图片 17"/>
          <p:cNvPicPr>
            <a:picLocks noChangeAspect="1"/>
          </p:cNvPicPr>
          <p:nvPr/>
        </p:nvPicPr>
        <p:blipFill>
          <a:blip r:embed="rId6"/>
          <a:stretch>
            <a:fillRect/>
          </a:stretch>
        </p:blipFill>
        <p:spPr>
          <a:xfrm>
            <a:off x="9231630" y="5166995"/>
            <a:ext cx="1969135" cy="708025"/>
          </a:xfrm>
          <a:prstGeom prst="rect">
            <a:avLst/>
          </a:prstGeom>
        </p:spPr>
      </p:pic>
      <p:cxnSp>
        <p:nvCxnSpPr>
          <p:cNvPr id="19" name="肘形连接符 18"/>
          <p:cNvCxnSpPr>
            <a:stCxn id="6" idx="2"/>
            <a:endCxn id="9" idx="0"/>
          </p:cNvCxnSpPr>
          <p:nvPr/>
        </p:nvCxnSpPr>
        <p:spPr>
          <a:xfrm rot="5400000" flipV="1">
            <a:off x="3345180" y="3303270"/>
            <a:ext cx="408940"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6" idx="2"/>
            <a:endCxn id="8" idx="0"/>
          </p:cNvCxnSpPr>
          <p:nvPr/>
        </p:nvCxnSpPr>
        <p:spPr>
          <a:xfrm rot="5400000">
            <a:off x="2730500" y="3303905"/>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2"/>
            <a:endCxn id="11" idx="0"/>
          </p:cNvCxnSpPr>
          <p:nvPr/>
        </p:nvCxnSpPr>
        <p:spPr>
          <a:xfrm rot="5400000">
            <a:off x="1974850" y="4512945"/>
            <a:ext cx="605155" cy="702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9" idx="2"/>
            <a:endCxn id="13" idx="0"/>
          </p:cNvCxnSpPr>
          <p:nvPr/>
        </p:nvCxnSpPr>
        <p:spPr>
          <a:xfrm rot="5400000" flipV="1">
            <a:off x="3884295" y="4533900"/>
            <a:ext cx="605790" cy="660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5" idx="2"/>
            <a:endCxn id="14" idx="0"/>
          </p:cNvCxnSpPr>
          <p:nvPr/>
        </p:nvCxnSpPr>
        <p:spPr>
          <a:xfrm rot="5400000">
            <a:off x="8437880" y="3303270"/>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5" idx="2"/>
            <a:endCxn id="15" idx="0"/>
          </p:cNvCxnSpPr>
          <p:nvPr/>
        </p:nvCxnSpPr>
        <p:spPr>
          <a:xfrm rot="5400000" flipV="1">
            <a:off x="9052560" y="3303270"/>
            <a:ext cx="40957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2"/>
            <a:endCxn id="17" idx="0"/>
          </p:cNvCxnSpPr>
          <p:nvPr/>
        </p:nvCxnSpPr>
        <p:spPr>
          <a:xfrm rot="5400000">
            <a:off x="7716520" y="4547235"/>
            <a:ext cx="605155" cy="63309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2"/>
            <a:endCxn id="18" idx="0"/>
          </p:cNvCxnSpPr>
          <p:nvPr/>
        </p:nvCxnSpPr>
        <p:spPr>
          <a:xfrm rot="5400000" flipV="1">
            <a:off x="9587865" y="4537710"/>
            <a:ext cx="605155" cy="65214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descr="01 (110)"/>
          <p:cNvPicPr>
            <a:picLocks noChangeAspect="1"/>
          </p:cNvPicPr>
          <p:nvPr/>
        </p:nvPicPr>
        <p:blipFill>
          <a:blip r:embed="rId7"/>
          <a:stretch>
            <a:fillRect/>
          </a:stretch>
        </p:blipFill>
        <p:spPr>
          <a:xfrm>
            <a:off x="11221720" y="5509895"/>
            <a:ext cx="1095375" cy="10953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我们在来看看，数据库是如何组织数据的。</a:t>
            </a:r>
            <a:endParaRPr lang="zh-CN" altLang="en-US"/>
          </a:p>
        </p:txBody>
      </p:sp>
      <p:pic>
        <p:nvPicPr>
          <p:cNvPr id="11" name="图片 10"/>
          <p:cNvPicPr>
            <a:picLocks noChangeAspect="1"/>
          </p:cNvPicPr>
          <p:nvPr/>
        </p:nvPicPr>
        <p:blipFill>
          <a:blip r:embed="rId1"/>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2"/>
          <a:stretch>
            <a:fillRect/>
          </a:stretch>
        </p:blipFill>
        <p:spPr>
          <a:xfrm>
            <a:off x="3524250" y="5166995"/>
            <a:ext cx="1985645" cy="713740"/>
          </a:xfrm>
          <a:prstGeom prst="rect">
            <a:avLst/>
          </a:prstGeom>
        </p:spPr>
      </p:pic>
      <p:cxnSp>
        <p:nvCxnSpPr>
          <p:cNvPr id="19" name="肘形连接符 18"/>
          <p:cNvCxnSpPr>
            <a:stCxn id="4" idx="3"/>
            <a:endCxn id="10" idx="0"/>
          </p:cNvCxnSpPr>
          <p:nvPr/>
        </p:nvCxnSpPr>
        <p:spPr>
          <a:xfrm rot="5400000" flipV="1">
            <a:off x="3311525" y="3329940"/>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4" idx="3"/>
            <a:endCxn id="7" idx="0"/>
          </p:cNvCxnSpPr>
          <p:nvPr/>
        </p:nvCxnSpPr>
        <p:spPr>
          <a:xfrm rot="5400000">
            <a:off x="2690495" y="3336925"/>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11" idx="0"/>
          </p:cNvCxnSpPr>
          <p:nvPr/>
        </p:nvCxnSpPr>
        <p:spPr>
          <a:xfrm rot="5400000">
            <a:off x="1971040" y="4516120"/>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2"/>
            <a:endCxn id="13" idx="0"/>
          </p:cNvCxnSpPr>
          <p:nvPr/>
        </p:nvCxnSpPr>
        <p:spPr>
          <a:xfrm rot="5400000" flipV="1">
            <a:off x="3887470" y="4537075"/>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4" name="圆柱形 3"/>
          <p:cNvSpPr/>
          <p:nvPr/>
        </p:nvSpPr>
        <p:spPr>
          <a:xfrm>
            <a:off x="2364740" y="2820670"/>
            <a:ext cx="1741805" cy="58547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2021</a:t>
            </a:r>
            <a:r>
              <a:rPr lang="zh-CN" altLang="en-US" sz="1400"/>
              <a:t>级新生数据库</a:t>
            </a:r>
            <a:endParaRPr lang="zh-CN" altLang="en-US" sz="1400"/>
          </a:p>
        </p:txBody>
      </p:sp>
      <p:pic>
        <p:nvPicPr>
          <p:cNvPr id="7" name="图片 6"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1555" y="3883025"/>
            <a:ext cx="678815" cy="678815"/>
          </a:xfrm>
          <a:prstGeom prst="rect">
            <a:avLst/>
          </a:prstGeom>
        </p:spPr>
      </p:pic>
      <p:pic>
        <p:nvPicPr>
          <p:cNvPr id="10" name="图片 9"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0" y="3882390"/>
            <a:ext cx="678815" cy="678815"/>
          </a:xfrm>
          <a:prstGeom prst="rect">
            <a:avLst/>
          </a:prstGeom>
        </p:spPr>
      </p:pic>
      <p:sp>
        <p:nvSpPr>
          <p:cNvPr id="12" name="文本框 11"/>
          <p:cNvSpPr txBox="1"/>
          <p:nvPr/>
        </p:nvSpPr>
        <p:spPr>
          <a:xfrm>
            <a:off x="224345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宋体" panose="02010600030101010101" pitchFamily="2" charset="-122"/>
                <a:ea typeface="宋体" panose="02010600030101010101" pitchFamily="2" charset="-122"/>
              </a:rPr>
              <a:t>报名登记表</a:t>
            </a:r>
            <a:endParaRPr lang="zh-CN" altLang="en-US" sz="9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6" name="文本框 15"/>
          <p:cNvSpPr txBox="1"/>
          <p:nvPr/>
        </p:nvSpPr>
        <p:spPr>
          <a:xfrm>
            <a:off x="348678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宋体" panose="02010600030101010101" pitchFamily="2" charset="-122"/>
                <a:ea typeface="宋体" panose="02010600030101010101" pitchFamily="2" charset="-122"/>
              </a:rPr>
              <a:t>宿舍分配表</a:t>
            </a:r>
            <a:endParaRPr lang="zh-CN" altLang="en-US" sz="900" dirty="0">
              <a:solidFill>
                <a:schemeClr val="tx1">
                  <a:lumMod val="65000"/>
                  <a:lumOff val="35000"/>
                </a:schemeClr>
              </a:solidFill>
              <a:latin typeface="宋体" panose="02010600030101010101" pitchFamily="2" charset="-122"/>
              <a:ea typeface="宋体" panose="02010600030101010101" pitchFamily="2" charset="-122"/>
            </a:endParaRPr>
          </a:p>
        </p:txBody>
      </p:sp>
      <p:pic>
        <p:nvPicPr>
          <p:cNvPr id="27" name="图片 26"/>
          <p:cNvPicPr>
            <a:picLocks noChangeAspect="1"/>
          </p:cNvPicPr>
          <p:nvPr/>
        </p:nvPicPr>
        <p:blipFill>
          <a:blip r:embed="rId1"/>
          <a:stretch>
            <a:fillRect/>
          </a:stretch>
        </p:blipFill>
        <p:spPr>
          <a:xfrm>
            <a:off x="6641465" y="5135245"/>
            <a:ext cx="2068830" cy="748665"/>
          </a:xfrm>
          <a:prstGeom prst="rect">
            <a:avLst/>
          </a:prstGeom>
          <a:ln>
            <a:noFill/>
          </a:ln>
        </p:spPr>
      </p:pic>
      <p:pic>
        <p:nvPicPr>
          <p:cNvPr id="28" name="图片 27"/>
          <p:cNvPicPr>
            <a:picLocks noChangeAspect="1"/>
          </p:cNvPicPr>
          <p:nvPr/>
        </p:nvPicPr>
        <p:blipFill>
          <a:blip r:embed="rId2"/>
          <a:stretch>
            <a:fillRect/>
          </a:stretch>
        </p:blipFill>
        <p:spPr>
          <a:xfrm>
            <a:off x="9274175" y="5135245"/>
            <a:ext cx="1985645" cy="713740"/>
          </a:xfrm>
          <a:prstGeom prst="rect">
            <a:avLst/>
          </a:prstGeom>
        </p:spPr>
      </p:pic>
      <p:cxnSp>
        <p:nvCxnSpPr>
          <p:cNvPr id="29" name="肘形连接符 28"/>
          <p:cNvCxnSpPr>
            <a:stCxn id="33" idx="3"/>
            <a:endCxn id="35" idx="0"/>
          </p:cNvCxnSpPr>
          <p:nvPr/>
        </p:nvCxnSpPr>
        <p:spPr>
          <a:xfrm rot="5400000" flipV="1">
            <a:off x="9061768" y="3298508"/>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33" idx="3"/>
            <a:endCxn id="34" idx="0"/>
          </p:cNvCxnSpPr>
          <p:nvPr/>
        </p:nvCxnSpPr>
        <p:spPr>
          <a:xfrm rot="5400000">
            <a:off x="8440103" y="3305493"/>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34" idx="2"/>
            <a:endCxn id="27" idx="0"/>
          </p:cNvCxnSpPr>
          <p:nvPr/>
        </p:nvCxnSpPr>
        <p:spPr>
          <a:xfrm rot="5400000">
            <a:off x="7720965" y="4485005"/>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35" idx="2"/>
            <a:endCxn id="28" idx="0"/>
          </p:cNvCxnSpPr>
          <p:nvPr/>
        </p:nvCxnSpPr>
        <p:spPr>
          <a:xfrm rot="5400000" flipV="1">
            <a:off x="9637713" y="4505643"/>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圆柱形 32"/>
          <p:cNvSpPr/>
          <p:nvPr/>
        </p:nvSpPr>
        <p:spPr>
          <a:xfrm>
            <a:off x="8114665" y="2788920"/>
            <a:ext cx="1741805" cy="585470"/>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2022</a:t>
            </a:r>
            <a:r>
              <a:rPr lang="zh-CN" altLang="en-US" sz="1400"/>
              <a:t>级新生数据库</a:t>
            </a:r>
            <a:endParaRPr lang="zh-CN" altLang="en-US" sz="1400"/>
          </a:p>
        </p:txBody>
      </p:sp>
      <p:pic>
        <p:nvPicPr>
          <p:cNvPr id="34" name="图片 33"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1480" y="3851275"/>
            <a:ext cx="678815" cy="678815"/>
          </a:xfrm>
          <a:prstGeom prst="rect">
            <a:avLst/>
          </a:prstGeom>
        </p:spPr>
      </p:pic>
      <p:pic>
        <p:nvPicPr>
          <p:cNvPr id="35" name="图片 34"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4175" y="3850640"/>
            <a:ext cx="678815" cy="678815"/>
          </a:xfrm>
          <a:prstGeom prst="rect">
            <a:avLst/>
          </a:prstGeom>
        </p:spPr>
      </p:pic>
      <p:sp>
        <p:nvSpPr>
          <p:cNvPr id="36" name="文本框 35"/>
          <p:cNvSpPr txBox="1"/>
          <p:nvPr/>
        </p:nvSpPr>
        <p:spPr>
          <a:xfrm>
            <a:off x="799338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宋体" panose="02010600030101010101" pitchFamily="2" charset="-122"/>
                <a:ea typeface="宋体" panose="02010600030101010101" pitchFamily="2" charset="-122"/>
              </a:rPr>
              <a:t>报名登记表</a:t>
            </a:r>
            <a:endParaRPr lang="zh-CN" altLang="en-US" sz="9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37" name="文本框 36"/>
          <p:cNvSpPr txBox="1"/>
          <p:nvPr/>
        </p:nvSpPr>
        <p:spPr>
          <a:xfrm>
            <a:off x="923671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宋体" panose="02010600030101010101" pitchFamily="2" charset="-122"/>
                <a:ea typeface="宋体" panose="02010600030101010101" pitchFamily="2" charset="-122"/>
              </a:rPr>
              <a:t>宿舍分配表</a:t>
            </a:r>
            <a:endParaRPr lang="zh-CN" altLang="en-US" sz="9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38" name="文本框 37"/>
          <p:cNvSpPr txBox="1"/>
          <p:nvPr/>
        </p:nvSpPr>
        <p:spPr>
          <a:xfrm>
            <a:off x="5790565" y="2852420"/>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latin typeface="宋体" panose="02010600030101010101" pitchFamily="2" charset="-122"/>
                <a:ea typeface="宋体" panose="02010600030101010101" pitchFamily="2" charset="-122"/>
              </a:rPr>
              <a:t>库</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39" name="文本框 38"/>
          <p:cNvSpPr txBox="1"/>
          <p:nvPr/>
        </p:nvSpPr>
        <p:spPr>
          <a:xfrm>
            <a:off x="5790565" y="3960495"/>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宋体" panose="02010600030101010101" pitchFamily="2" charset="-122"/>
                <a:ea typeface="宋体" panose="02010600030101010101" pitchFamily="2" charset="-122"/>
              </a:rPr>
              <a:t>表</a:t>
            </a:r>
            <a:endParaRPr lang="zh-CN" altLang="en-US" sz="2800" dirty="0">
              <a:solidFill>
                <a:srgbClr val="FF0000"/>
              </a:solidFill>
              <a:effectLst/>
              <a:latin typeface="宋体" panose="02010600030101010101" pitchFamily="2" charset="-122"/>
              <a:ea typeface="宋体" panose="02010600030101010101" pitchFamily="2" charset="-122"/>
            </a:endParaRPr>
          </a:p>
        </p:txBody>
      </p:sp>
      <p:sp>
        <p:nvSpPr>
          <p:cNvPr id="40" name="文本框 39"/>
          <p:cNvSpPr txBox="1"/>
          <p:nvPr/>
        </p:nvSpPr>
        <p:spPr>
          <a:xfrm>
            <a:off x="5613400" y="5262880"/>
            <a:ext cx="8940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宋体" panose="02010600030101010101" pitchFamily="2" charset="-122"/>
                <a:ea typeface="宋体" panose="02010600030101010101" pitchFamily="2" charset="-122"/>
              </a:rPr>
              <a:t>数据</a:t>
            </a:r>
            <a:endParaRPr lang="zh-CN" altLang="en-US" sz="2800" dirty="0">
              <a:solidFill>
                <a:srgbClr val="FF0000"/>
              </a:solidFill>
              <a:effectLst/>
              <a:latin typeface="宋体" panose="02010600030101010101" pitchFamily="2" charset="-122"/>
              <a:ea typeface="宋体" panose="02010600030101010101" pitchFamily="2" charset="-122"/>
            </a:endParaRPr>
          </a:p>
        </p:txBody>
      </p:sp>
      <p:pic>
        <p:nvPicPr>
          <p:cNvPr id="5" name="图片 4" descr="01 (109)"/>
          <p:cNvPicPr>
            <a:picLocks noChangeAspect="1"/>
          </p:cNvPicPr>
          <p:nvPr/>
        </p:nvPicPr>
        <p:blipFill>
          <a:blip r:embed="rId5"/>
          <a:stretch>
            <a:fillRect/>
          </a:stretch>
        </p:blipFill>
        <p:spPr>
          <a:xfrm>
            <a:off x="11180445" y="5447030"/>
            <a:ext cx="1173480" cy="1173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数据库管理系统（数据库软件）</a:t>
            </a:r>
          </a:p>
        </p:txBody>
      </p:sp>
      <p:sp>
        <p:nvSpPr>
          <p:cNvPr id="3" name="文本占位符 2"/>
          <p:cNvSpPr>
            <a:spLocks noGrp="1"/>
          </p:cNvSpPr>
          <p:nvPr>
            <p:ph type="body" sz="quarter" idx="11"/>
          </p:nvPr>
        </p:nvSpPr>
        <p:spPr/>
        <p:txBody>
          <a:bodyPr/>
          <a:p>
            <a:r>
              <a:rPr lang="zh-CN" altLang="en-US"/>
              <a:t>那么如何实现这种数据库形式的数据管理</a:t>
            </a:r>
            <a:r>
              <a:rPr lang="zh-CN" altLang="en-US"/>
              <a:t>呢？</a:t>
            </a:r>
            <a:endParaRPr lang="zh-CN" altLang="en-US"/>
          </a:p>
          <a:p>
            <a:r>
              <a:rPr lang="zh-CN" altLang="en-US"/>
              <a:t>我们需要借助：数据库管理系统，也就是常说的数据库软件。</a:t>
            </a:r>
            <a:endParaRPr lang="zh-CN" altLang="en-US"/>
          </a:p>
          <a:p>
            <a:r>
              <a:rPr lang="zh-CN" altLang="en-US"/>
              <a:t>数据库软件是非常多的，常见的</a:t>
            </a:r>
            <a:r>
              <a:rPr lang="zh-CN" altLang="en-US"/>
              <a:t>有：</a:t>
            </a:r>
            <a:endParaRPr lang="zh-CN" altLang="en-US"/>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946" y="319391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777" y="3005387"/>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631" y="302951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905" y="456752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760" y="4567431"/>
            <a:ext cx="2252931" cy="10572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38680" y="6074410"/>
            <a:ext cx="7914640" cy="491490"/>
          </a:xfrm>
          <a:prstGeom prst="rect">
            <a:avLst/>
          </a:prstGeom>
          <a:noFill/>
        </p:spPr>
        <p:txBody>
          <a:bodyPr wrap="none">
            <a:spAutoFit/>
          </a:bodyPr>
          <a:p>
            <a:pPr algn="ctr" fontAlgn="auto">
              <a:spcBef>
                <a:spcPts val="0"/>
              </a:spcBef>
              <a:spcAft>
                <a:spcPts val="0"/>
              </a:spcAft>
            </a:pPr>
            <a:r>
              <a:rPr lang="zh-CN" altLang="en-US" sz="2600" b="1" dirty="0">
                <a:solidFill>
                  <a:srgbClr val="FF0000"/>
                </a:solidFill>
                <a:latin typeface="纤黑体" panose="02000000000000000000" charset="-122"/>
                <a:ea typeface="纤黑体" panose="02000000000000000000" charset="-122"/>
              </a:rPr>
              <a:t>这些软件都能实现：管理库、管理表、基于表来管理数据</a:t>
            </a:r>
            <a:endParaRPr lang="zh-CN" altLang="en-US" sz="2600" b="1" dirty="0">
              <a:solidFill>
                <a:srgbClr val="FF0000"/>
              </a:solidFill>
              <a:latin typeface="纤黑体" panose="02000000000000000000" charset="-122"/>
              <a:ea typeface="纤黑体" panose="02000000000000000000" charset="-122"/>
            </a:endParaRPr>
          </a:p>
        </p:txBody>
      </p:sp>
      <p:pic>
        <p:nvPicPr>
          <p:cNvPr id="5" name="图片 4" descr="01 (111)"/>
          <p:cNvPicPr>
            <a:picLocks noChangeAspect="1"/>
          </p:cNvPicPr>
          <p:nvPr/>
        </p:nvPicPr>
        <p:blipFill>
          <a:blip r:embed="rId6"/>
          <a:stretch>
            <a:fillRect/>
          </a:stretch>
        </p:blipFill>
        <p:spPr>
          <a:xfrm>
            <a:off x="10774045" y="5114925"/>
            <a:ext cx="1518285" cy="1518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par>
                                <p:cTn id="8" presetID="3" presetClass="entr" presetSubtype="1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blinds(horizontal)">
                                      <p:cBhvr>
                                        <p:cTn id="10" dur="500"/>
                                        <p:tgtEl>
                                          <p:spTgt spid="11268"/>
                                        </p:tgtEl>
                                      </p:cBhvr>
                                    </p:animEffect>
                                  </p:childTnLst>
                                </p:cTn>
                              </p:par>
                              <p:par>
                                <p:cTn id="11" presetID="3" presetClass="entr" presetSubtype="10" fill="hold" nodeType="withEffect">
                                  <p:stCondLst>
                                    <p:cond delay="0"/>
                                  </p:stCondLst>
                                  <p:childTnLst>
                                    <p:set>
                                      <p:cBhvr>
                                        <p:cTn id="12" dur="1" fill="hold">
                                          <p:stCondLst>
                                            <p:cond delay="0"/>
                                          </p:stCondLst>
                                        </p:cTn>
                                        <p:tgtEl>
                                          <p:spTgt spid="11272"/>
                                        </p:tgtEl>
                                        <p:attrNameLst>
                                          <p:attrName>style.visibility</p:attrName>
                                        </p:attrNameLst>
                                      </p:cBhvr>
                                      <p:to>
                                        <p:strVal val="visible"/>
                                      </p:to>
                                    </p:set>
                                    <p:animEffect transition="in" filter="blinds(horizontal)">
                                      <p:cBhvr>
                                        <p:cTn id="13" dur="500"/>
                                        <p:tgtEl>
                                          <p:spTgt spid="11272"/>
                                        </p:tgtEl>
                                      </p:cBhvr>
                                    </p:animEffect>
                                  </p:childTnLst>
                                </p:cTn>
                              </p:par>
                              <p:par>
                                <p:cTn id="14" presetID="3" presetClass="entr" presetSubtype="10" fill="hold" nodeType="withEffect">
                                  <p:stCondLst>
                                    <p:cond delay="0"/>
                                  </p:stCondLst>
                                  <p:childTnLst>
                                    <p:set>
                                      <p:cBhvr>
                                        <p:cTn id="15" dur="1" fill="hold">
                                          <p:stCondLst>
                                            <p:cond delay="0"/>
                                          </p:stCondLst>
                                        </p:cTn>
                                        <p:tgtEl>
                                          <p:spTgt spid="11274"/>
                                        </p:tgtEl>
                                        <p:attrNameLst>
                                          <p:attrName>style.visibility</p:attrName>
                                        </p:attrNameLst>
                                      </p:cBhvr>
                                      <p:to>
                                        <p:strVal val="visible"/>
                                      </p:to>
                                    </p:set>
                                    <p:animEffect transition="in" filter="blinds(horizontal)">
                                      <p:cBhvr>
                                        <p:cTn id="16" dur="500"/>
                                        <p:tgtEl>
                                          <p:spTgt spid="11274"/>
                                        </p:tgtEl>
                                      </p:cBhvr>
                                    </p:animEffect>
                                  </p:childTnLst>
                                </p:cTn>
                              </p:par>
                              <p:par>
                                <p:cTn id="17" presetID="3" presetClass="entr" presetSubtype="10" fill="hold" nodeType="with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1127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数据库和</a:t>
            </a:r>
            <a:r>
              <a:rPr lang="en-US" altLang="zh-CN"/>
              <a:t>SQL</a:t>
            </a:r>
            <a:r>
              <a:t>的</a:t>
            </a:r>
            <a:r>
              <a:t>关系</a:t>
            </a:r>
          </a:p>
        </p:txBody>
      </p:sp>
      <p:sp>
        <p:nvSpPr>
          <p:cNvPr id="3" name="文本占位符 2"/>
          <p:cNvSpPr>
            <a:spLocks noGrp="1"/>
          </p:cNvSpPr>
          <p:nvPr>
            <p:ph type="body" sz="quarter" idx="11"/>
          </p:nvPr>
        </p:nvSpPr>
        <p:spPr/>
        <p:txBody>
          <a:bodyPr/>
          <a:p>
            <a:r>
              <a:rPr lang="zh-CN" altLang="en-US"/>
              <a:t>数据库是用来存储数据的，在这个过程中，会涉及</a:t>
            </a:r>
            <a:r>
              <a:rPr lang="zh-CN" altLang="en-US"/>
              <a:t>到：</a:t>
            </a:r>
            <a:endParaRPr lang="zh-CN" altLang="en-US"/>
          </a:p>
          <a:p>
            <a:pPr marL="285750" indent="-285750">
              <a:buFont typeface="Arial" panose="020B0604020202020204" pitchFamily="34" charset="0"/>
              <a:buChar char="•"/>
            </a:pPr>
            <a:r>
              <a:rPr lang="zh-CN" altLang="en-US"/>
              <a:t>数据的</a:t>
            </a:r>
            <a:r>
              <a:rPr lang="zh-CN" altLang="en-US"/>
              <a:t>新增</a:t>
            </a:r>
            <a:endParaRPr lang="zh-CN" altLang="en-US"/>
          </a:p>
          <a:p>
            <a:pPr marL="285750" indent="-285750">
              <a:buFont typeface="Arial" panose="020B0604020202020204" pitchFamily="34" charset="0"/>
              <a:buChar char="•"/>
            </a:pPr>
            <a:r>
              <a:rPr lang="zh-CN" altLang="en-US"/>
              <a:t>数据的</a:t>
            </a:r>
            <a:r>
              <a:rPr lang="zh-CN" altLang="en-US"/>
              <a:t>删除</a:t>
            </a:r>
            <a:endParaRPr lang="zh-CN" altLang="en-US"/>
          </a:p>
          <a:p>
            <a:pPr marL="285750" indent="-285750">
              <a:buFont typeface="Arial" panose="020B0604020202020204" pitchFamily="34" charset="0"/>
              <a:buChar char="•"/>
            </a:pPr>
            <a:r>
              <a:rPr lang="zh-CN" altLang="en-US"/>
              <a:t>数据的</a:t>
            </a:r>
            <a:r>
              <a:rPr lang="zh-CN" altLang="en-US"/>
              <a:t>修改</a:t>
            </a:r>
            <a:endParaRPr lang="zh-CN" altLang="en-US"/>
          </a:p>
          <a:p>
            <a:pPr marL="285750" indent="-285750">
              <a:buFont typeface="Arial" panose="020B0604020202020204" pitchFamily="34" charset="0"/>
              <a:buChar char="•"/>
            </a:pPr>
            <a:r>
              <a:rPr lang="zh-CN" altLang="en-US"/>
              <a:t>数据的查询</a:t>
            </a:r>
            <a:endParaRPr lang="zh-CN" altLang="en-US"/>
          </a:p>
          <a:p>
            <a:pPr marL="285750" indent="-285750">
              <a:buFont typeface="Arial" panose="020B0604020202020204" pitchFamily="34" charset="0"/>
              <a:buChar char="•"/>
            </a:pPr>
            <a:r>
              <a:rPr lang="zh-CN" altLang="en-US"/>
              <a:t>数据库、数据表的</a:t>
            </a:r>
            <a:r>
              <a:rPr lang="zh-CN" altLang="en-US"/>
              <a:t>管理</a:t>
            </a:r>
            <a:endParaRPr lang="zh-CN" altLang="en-US"/>
          </a:p>
          <a:p>
            <a:pPr>
              <a:buFont typeface="Arial" panose="020B0604020202020204" pitchFamily="34" charset="0"/>
            </a:pPr>
            <a:r>
              <a:rPr lang="zh-CN" altLang="en-US"/>
              <a:t>等等</a:t>
            </a:r>
            <a:endParaRPr lang="zh-CN" altLang="en-US"/>
          </a:p>
          <a:p>
            <a:pPr>
              <a:buFont typeface="Arial" panose="020B0604020202020204" pitchFamily="34" charset="0"/>
            </a:pPr>
            <a:r>
              <a:rPr lang="zh-CN" altLang="en-US"/>
              <a:t>而</a:t>
            </a:r>
            <a:r>
              <a:rPr lang="en-US" altLang="zh-CN"/>
              <a:t>SQL</a:t>
            </a:r>
            <a:r>
              <a:rPr lang="zh-CN" altLang="en-US"/>
              <a:t>语言，就是一种对数据库、数据进行操作、管理、查询的</a:t>
            </a:r>
            <a:r>
              <a:rPr lang="zh-CN" altLang="en-US"/>
              <a:t>工具。</a:t>
            </a:r>
            <a:endParaRPr lang="zh-CN" altLang="en-US"/>
          </a:p>
          <a:p>
            <a:pPr>
              <a:buFont typeface="Arial" panose="020B0604020202020204" pitchFamily="34" charset="0"/>
            </a:pPr>
            <a:endParaRPr lang="zh-CN" altLang="en-US"/>
          </a:p>
          <a:p>
            <a:pPr>
              <a:buFont typeface="Arial" panose="020B0604020202020204" pitchFamily="34" charset="0"/>
            </a:pPr>
            <a:r>
              <a:rPr lang="zh-CN" altLang="en-US">
                <a:solidFill>
                  <a:srgbClr val="FF0000"/>
                </a:solidFill>
              </a:rPr>
              <a:t>使用数据库软件去获得库</a:t>
            </a:r>
            <a:r>
              <a:rPr lang="en-US" altLang="zh-CN">
                <a:solidFill>
                  <a:srgbClr val="FF0000"/>
                </a:solidFill>
              </a:rPr>
              <a:t>-&gt;</a:t>
            </a:r>
            <a:r>
              <a:rPr lang="zh-CN" altLang="en-US">
                <a:solidFill>
                  <a:srgbClr val="FF0000"/>
                </a:solidFill>
              </a:rPr>
              <a:t>表</a:t>
            </a:r>
            <a:r>
              <a:rPr lang="en-US" altLang="zh-CN">
                <a:solidFill>
                  <a:srgbClr val="FF0000"/>
                </a:solidFill>
              </a:rPr>
              <a:t>-&gt;</a:t>
            </a:r>
            <a:r>
              <a:rPr lang="zh-CN" altLang="en-US">
                <a:solidFill>
                  <a:srgbClr val="FF0000"/>
                </a:solidFill>
              </a:rPr>
              <a:t>数据，这种数据组织、存储的能力</a:t>
            </a:r>
            <a:endParaRPr lang="zh-CN" altLang="en-US">
              <a:solidFill>
                <a:srgbClr val="FF0000"/>
              </a:solidFill>
            </a:endParaRPr>
          </a:p>
          <a:p>
            <a:pPr>
              <a:buFont typeface="Arial" panose="020B0604020202020204" pitchFamily="34" charset="0"/>
            </a:pPr>
            <a:r>
              <a:rPr lang="zh-CN" altLang="en-US">
                <a:solidFill>
                  <a:srgbClr val="FF0000"/>
                </a:solidFill>
              </a:rPr>
              <a:t>并借助</a:t>
            </a:r>
            <a:r>
              <a:rPr lang="en-US" altLang="zh-CN">
                <a:solidFill>
                  <a:srgbClr val="FF0000"/>
                </a:solidFill>
              </a:rPr>
              <a:t>SQL</a:t>
            </a:r>
            <a:r>
              <a:rPr lang="zh-CN" altLang="en-US">
                <a:solidFill>
                  <a:srgbClr val="FF0000"/>
                </a:solidFill>
              </a:rPr>
              <a:t>语言，完成对数据的增删改查等操作</a:t>
            </a:r>
            <a:endParaRPr lang="zh-CN" altLang="en-US">
              <a:solidFill>
                <a:srgbClr val="FF0000"/>
              </a:solidFill>
            </a:endParaRPr>
          </a:p>
        </p:txBody>
      </p:sp>
      <p:pic>
        <p:nvPicPr>
          <p:cNvPr id="4" name="图片 3" descr="01 (113)"/>
          <p:cNvPicPr>
            <a:picLocks noChangeAspect="1"/>
          </p:cNvPicPr>
          <p:nvPr/>
        </p:nvPicPr>
        <p:blipFill>
          <a:blip r:embed="rId1"/>
          <a:stretch>
            <a:fillRect/>
          </a:stretch>
        </p:blipFill>
        <p:spPr>
          <a:xfrm>
            <a:off x="10725150" y="5025390"/>
            <a:ext cx="1600835" cy="1600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lnSpc>
                <a:spcPct val="180000"/>
              </a:lnSpc>
              <a:buNone/>
            </a:pPr>
            <a:r>
              <a:rPr lang="en-US" altLang="zh-CN"/>
              <a:t>1. </a:t>
            </a:r>
            <a:r>
              <a:rPr lang="zh-CN" altLang="en-US"/>
              <a:t>数据库是什么？有什么作用</a:t>
            </a:r>
            <a:r>
              <a:rPr lang="zh-CN" altLang="en-US"/>
              <a:t>呢？</a:t>
            </a:r>
            <a:endParaRPr lang="zh-CN" altLang="en-US"/>
          </a:p>
          <a:p>
            <a:pPr marL="0" indent="0">
              <a:lnSpc>
                <a:spcPct val="180000"/>
              </a:lnSpc>
              <a:buNone/>
            </a:pPr>
            <a:r>
              <a:rPr lang="zh-CN" altLang="en-US" sz="1400"/>
              <a:t>数据库就是指数据存储的库，作用就是组织数据并存储数据。</a:t>
            </a:r>
            <a:endParaRPr lang="zh-CN" altLang="en-US" sz="1400"/>
          </a:p>
          <a:p>
            <a:pPr marL="0" indent="0">
              <a:lnSpc>
                <a:spcPct val="180000"/>
              </a:lnSpc>
              <a:buNone/>
            </a:pPr>
            <a:r>
              <a:rPr lang="en-US" altLang="zh-CN"/>
              <a:t>2. </a:t>
            </a:r>
            <a:r>
              <a:rPr lang="zh-CN" altLang="en-US"/>
              <a:t>数据库如何组织数据</a:t>
            </a:r>
            <a:r>
              <a:rPr lang="zh-CN" altLang="en-US"/>
              <a:t>呢？</a:t>
            </a:r>
            <a:endParaRPr lang="zh-CN" altLang="en-US"/>
          </a:p>
          <a:p>
            <a:pPr marL="0" indent="0">
              <a:lnSpc>
                <a:spcPct val="180000"/>
              </a:lnSpc>
              <a:buNone/>
            </a:pPr>
            <a:r>
              <a:rPr lang="zh-CN" altLang="en-US" sz="1400"/>
              <a:t>按照：库</a:t>
            </a:r>
            <a:r>
              <a:rPr lang="en-US" altLang="zh-CN" sz="1400"/>
              <a:t> -&gt; </a:t>
            </a:r>
            <a:r>
              <a:rPr lang="zh-CN" altLang="en-US" sz="1400"/>
              <a:t>表</a:t>
            </a:r>
            <a:r>
              <a:rPr lang="en-US" altLang="zh-CN" sz="1400"/>
              <a:t> -&gt; </a:t>
            </a:r>
            <a:r>
              <a:rPr lang="zh-CN" altLang="en-US" sz="1400"/>
              <a:t>数据</a:t>
            </a:r>
            <a:r>
              <a:rPr lang="en-US" altLang="zh-CN" sz="1400"/>
              <a:t> </a:t>
            </a:r>
            <a:r>
              <a:rPr lang="zh-CN" altLang="en-US" sz="1400"/>
              <a:t>三个层级进行组织</a:t>
            </a:r>
            <a:endParaRPr lang="zh-CN" altLang="en-US" sz="1400"/>
          </a:p>
          <a:p>
            <a:pPr marL="0" indent="0">
              <a:lnSpc>
                <a:spcPct val="180000"/>
              </a:lnSpc>
              <a:buNone/>
            </a:pPr>
            <a:r>
              <a:rPr lang="en-US" altLang="zh-CN"/>
              <a:t>3. </a:t>
            </a:r>
            <a:r>
              <a:rPr lang="zh-CN" altLang="en-US"/>
              <a:t>数据库软件是什么？我们学习哪种数据库软件</a:t>
            </a:r>
            <a:r>
              <a:rPr lang="zh-CN" altLang="en-US"/>
              <a:t>呢？</a:t>
            </a:r>
            <a:endParaRPr lang="zh-CN" altLang="en-US"/>
          </a:p>
          <a:p>
            <a:pPr marL="0" indent="0">
              <a:lnSpc>
                <a:spcPct val="180000"/>
              </a:lnSpc>
              <a:buNone/>
            </a:pPr>
            <a:r>
              <a:rPr lang="zh-CN" altLang="en-US" sz="1400"/>
              <a:t>数据库软件就是提供库</a:t>
            </a:r>
            <a:r>
              <a:rPr lang="en-US" altLang="zh-CN" sz="1400"/>
              <a:t>-&gt;</a:t>
            </a:r>
            <a:r>
              <a:rPr lang="zh-CN" altLang="en-US" sz="1400"/>
              <a:t>表</a:t>
            </a:r>
            <a:r>
              <a:rPr lang="en-US" altLang="zh-CN" sz="1400"/>
              <a:t>-&gt;</a:t>
            </a:r>
            <a:r>
              <a:rPr lang="zh-CN" altLang="en-US" sz="1400"/>
              <a:t>数据，这种数据组织形式的工具软件，也称之为数据库管理系统</a:t>
            </a:r>
            <a:endParaRPr lang="zh-CN" altLang="en-US" sz="1400"/>
          </a:p>
          <a:p>
            <a:pPr marL="0" indent="0">
              <a:lnSpc>
                <a:spcPct val="180000"/>
              </a:lnSpc>
              <a:buNone/>
            </a:pPr>
            <a:r>
              <a:rPr lang="zh-CN" altLang="en-US" sz="1400"/>
              <a:t>常见的数据库软件有：</a:t>
            </a:r>
            <a:r>
              <a:rPr lang="en-US" altLang="zh-CN" sz="1400"/>
              <a:t>Oracle</a:t>
            </a:r>
            <a:r>
              <a:rPr lang="zh-CN" altLang="en-US" sz="1400"/>
              <a:t>、</a:t>
            </a:r>
            <a:r>
              <a:rPr lang="en-US" altLang="zh-CN" sz="1400"/>
              <a:t>MySQL</a:t>
            </a:r>
            <a:r>
              <a:rPr lang="zh-CN" altLang="en-US" sz="1400"/>
              <a:t>、</a:t>
            </a:r>
            <a:r>
              <a:rPr lang="en-US" altLang="zh-CN" sz="1400"/>
              <a:t>SQL Server</a:t>
            </a:r>
            <a:r>
              <a:rPr lang="zh-CN" altLang="en-US" sz="1400"/>
              <a:t>、</a:t>
            </a:r>
            <a:r>
              <a:rPr lang="en-US" altLang="zh-CN" sz="1400"/>
              <a:t>PostgreSQL</a:t>
            </a:r>
            <a:r>
              <a:rPr lang="zh-CN" altLang="en-US" sz="1400"/>
              <a:t>、</a:t>
            </a:r>
            <a:r>
              <a:rPr lang="en-US" altLang="zh-CN" sz="1400"/>
              <a:t>SQLite</a:t>
            </a:r>
            <a:r>
              <a:rPr lang="zh-CN" altLang="en-US" sz="1400"/>
              <a:t>，课程以</a:t>
            </a:r>
            <a:r>
              <a:rPr lang="en-US" altLang="zh-CN" sz="1400"/>
              <a:t>MySQL</a:t>
            </a:r>
            <a:r>
              <a:rPr lang="zh-CN" altLang="en-US" sz="1400"/>
              <a:t>软件为基础进行学习</a:t>
            </a:r>
            <a:endParaRPr lang="zh-CN" altLang="en-US" sz="1400"/>
          </a:p>
          <a:p>
            <a:pPr marL="0" algn="l">
              <a:lnSpc>
                <a:spcPct val="180000"/>
              </a:lnSpc>
              <a:buNone/>
            </a:pPr>
            <a:r>
              <a:rPr lang="zh-CN" altLang="en-US" sz="1800"/>
              <a:t>4. 数据库和SQL的关系是？</a:t>
            </a:r>
            <a:endParaRPr lang="zh-CN" altLang="en-US" sz="1800"/>
          </a:p>
          <a:p>
            <a:pPr marL="0" indent="0">
              <a:lnSpc>
                <a:spcPct val="180000"/>
              </a:lnSpc>
              <a:buNone/>
            </a:pPr>
            <a:r>
              <a:rPr lang="zh-CN" altLang="en-US" sz="1400"/>
              <a:t>数据库（</a:t>
            </a:r>
            <a:r>
              <a:rPr lang="zh-CN" altLang="en-US" sz="1400"/>
              <a:t>软件）提供数据组织存储的</a:t>
            </a:r>
            <a:r>
              <a:rPr lang="zh-CN" altLang="en-US" sz="1400"/>
              <a:t>能力</a:t>
            </a:r>
            <a:endParaRPr lang="zh-CN" altLang="en-US" sz="1400"/>
          </a:p>
          <a:p>
            <a:pPr marL="0" indent="0">
              <a:lnSpc>
                <a:spcPct val="180000"/>
              </a:lnSpc>
              <a:buNone/>
            </a:pPr>
            <a:r>
              <a:rPr lang="en-US" altLang="zh-CN" sz="1400"/>
              <a:t>SQL</a:t>
            </a:r>
            <a:r>
              <a:rPr lang="zh-CN" altLang="en-US" sz="1400"/>
              <a:t>语句则是操作数据、数据库的工具</a:t>
            </a:r>
            <a:r>
              <a:rPr lang="zh-CN" altLang="en-US" sz="1400"/>
              <a:t>语言</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blinds(horizontal)">
                                      <p:cBhvr>
                                        <p:cTn id="17" dur="500"/>
                                        <p:tgtEl>
                                          <p:spTgt spid="2">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blinds(horizontal)">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 calcmode="lin" valueType="num">
                                      <p:cBhvr additive="base">
                                        <p:cTn id="2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ym typeface="+mn-ea"/>
              </a:rPr>
              <a:t>数据库介绍</a:t>
            </a:r>
            <a:endParaRPr kumimoji="1" lang="en-US" altLang="zh-CN"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的安装</a:t>
            </a:r>
            <a:endParaRPr kumimoji="1" lang="zh-CN" altLang="en-US" sz="1600" dirty="0">
              <a:solidFill>
                <a:srgbClr val="FF0000"/>
              </a:solidFill>
            </a:endParaRPr>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1680845"/>
            <a:ext cx="410210" cy="410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掌握在</a:t>
            </a:r>
            <a:r>
              <a:rPr lang="en-US" altLang="zh-CN">
                <a:solidFill>
                  <a:srgbClr val="FF0000"/>
                </a:solidFill>
              </a:rPr>
              <a:t>Windows</a:t>
            </a:r>
            <a:r>
              <a:rPr lang="zh-CN" altLang="en-US">
                <a:solidFill>
                  <a:srgbClr val="FF0000"/>
                </a:solidFill>
              </a:rPr>
              <a:t>系统中安装</a:t>
            </a:r>
            <a:r>
              <a:rPr lang="en-US" altLang="zh-CN">
                <a:solidFill>
                  <a:srgbClr val="FF0000"/>
                </a:solidFill>
              </a:rPr>
              <a:t>MySQL</a:t>
            </a:r>
            <a:r>
              <a:rPr lang="zh-CN" altLang="en-US">
                <a:solidFill>
                  <a:srgbClr val="FF0000"/>
                </a:solidFill>
              </a:rPr>
              <a:t>数据库</a:t>
            </a:r>
            <a:endParaRPr lang="zh-CN" altLang="en-US">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的介绍</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en-US" altLang="zh-CN">
                <a:sym typeface="+mn-ea"/>
              </a:rPr>
              <a:t>MySQL</a:t>
            </a:r>
            <a:r>
              <a:rPr lang="zh-CN" altLang="zh-CN">
                <a:sym typeface="+mn-ea"/>
              </a:rPr>
              <a:t>数据库管理系统由瑞典的</a:t>
            </a:r>
            <a:r>
              <a:rPr lang="en-US" altLang="zh-CN">
                <a:sym typeface="+mn-ea"/>
              </a:rPr>
              <a:t>DataKonsultAB</a:t>
            </a:r>
            <a:r>
              <a:rPr lang="zh-CN" altLang="zh-CN">
                <a:sym typeface="+mn-ea"/>
              </a:rPr>
              <a:t>公司研发，该公司被</a:t>
            </a:r>
            <a:r>
              <a:rPr lang="en-US" altLang="zh-CN">
                <a:sym typeface="+mn-ea"/>
              </a:rPr>
              <a:t>Sun</a:t>
            </a:r>
            <a:r>
              <a:rPr lang="zh-CN" altLang="zh-CN">
                <a:sym typeface="+mn-ea"/>
              </a:rPr>
              <a:t>公司收购，现在</a:t>
            </a:r>
            <a:r>
              <a:rPr lang="en-US" altLang="zh-CN">
                <a:sym typeface="+mn-ea"/>
              </a:rPr>
              <a:t>Sun</a:t>
            </a:r>
            <a:r>
              <a:rPr lang="zh-CN" altLang="zh-CN">
                <a:sym typeface="+mn-ea"/>
              </a:rPr>
              <a:t>公司又被</a:t>
            </a:r>
            <a:r>
              <a:rPr lang="en-US" altLang="zh-CN">
                <a:sym typeface="+mn-ea"/>
              </a:rPr>
              <a:t>Oracle</a:t>
            </a:r>
            <a:r>
              <a:rPr lang="zh-CN" altLang="zh-CN">
                <a:sym typeface="+mn-ea"/>
              </a:rPr>
              <a:t>公司收购，因此</a:t>
            </a:r>
            <a:r>
              <a:rPr lang="en-US" altLang="zh-CN">
                <a:sym typeface="+mn-ea"/>
              </a:rPr>
              <a:t>MySQL</a:t>
            </a:r>
            <a:r>
              <a:rPr lang="zh-CN" altLang="zh-CN">
                <a:sym typeface="+mn-ea"/>
              </a:rPr>
              <a:t>目前属于</a:t>
            </a:r>
            <a:r>
              <a:rPr lang="en-US" altLang="zh-CN">
                <a:sym typeface="+mn-ea"/>
              </a:rPr>
              <a:t> Oracle </a:t>
            </a:r>
            <a:r>
              <a:rPr lang="zh-CN" altLang="zh-CN">
                <a:sym typeface="+mn-ea"/>
              </a:rPr>
              <a:t>旗下产品。</a:t>
            </a:r>
            <a:endParaRPr lang="en-US" altLang="zh-CN"/>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en-US" altLang="zh-CN">
                <a:sym typeface="+mn-ea"/>
              </a:rPr>
              <a:t>MySQL </a:t>
            </a:r>
            <a:r>
              <a:rPr lang="zh-CN" altLang="en-US">
                <a:sym typeface="+mn-ea"/>
              </a:rPr>
              <a:t>软件采用了双授权政策，分为社区版和商业版，由于其体积小、速度快、总体拥有成本低，一般开发都选择 </a:t>
            </a:r>
            <a:r>
              <a:rPr lang="en-US" altLang="zh-CN">
                <a:sym typeface="+mn-ea"/>
              </a:rPr>
              <a:t>MySQL </a:t>
            </a:r>
            <a:r>
              <a:rPr lang="zh-CN" altLang="en-US">
                <a:sym typeface="+mn-ea"/>
              </a:rPr>
              <a:t>作为数据库。</a:t>
            </a:r>
            <a:endParaRPr lang="zh-CN" altLang="en-US">
              <a:sym typeface="+mn-ea"/>
            </a:endParaRPr>
          </a:p>
          <a:p>
            <a:pPr>
              <a:buFont typeface="Arial" panose="020B0604020202020204" pitchFamily="34" charset="0"/>
            </a:pPr>
            <a:endParaRPr lang="en-US" altLang="zh-CN"/>
          </a:p>
          <a:p>
            <a:pPr>
              <a:buFont typeface="Arial" panose="020B0604020202020204" pitchFamily="34" charset="0"/>
            </a:pPr>
            <a:endParaRPr lang="en-US" altLang="zh-CN"/>
          </a:p>
          <a:p>
            <a:pPr>
              <a:buFont typeface="Arial" panose="020B0604020202020204" pitchFamily="34" charset="0"/>
            </a:pPr>
            <a:r>
              <a:rPr lang="zh-CN" altLang="en-US"/>
              <a:t>简单来说，</a:t>
            </a:r>
            <a:r>
              <a:rPr lang="en-US" altLang="zh-CN"/>
              <a:t>MySQL</a:t>
            </a:r>
            <a:r>
              <a:rPr lang="zh-CN" altLang="en-US"/>
              <a:t>是一个中小型的数据库，简单易用性能不错，在企业中频繁出现。</a:t>
            </a:r>
            <a:endParaRPr lang="zh-CN" altLang="en-US"/>
          </a:p>
          <a:p>
            <a:pPr>
              <a:buFont typeface="Arial" panose="020B0604020202020204" pitchFamily="34" charset="0"/>
            </a:pPr>
            <a:r>
              <a:rPr lang="zh-CN" altLang="en-US"/>
              <a:t>大多数开发人员都会和</a:t>
            </a:r>
            <a:r>
              <a:rPr lang="en-US" altLang="zh-CN"/>
              <a:t>MySQL</a:t>
            </a:r>
            <a:r>
              <a:rPr lang="zh-CN" altLang="en-US"/>
              <a:t>打交道，可以说是开发人员必须会使用的一款数据库软件。</a:t>
            </a:r>
            <a:endParaRPr lang="en-US" altLang="zh-CN"/>
          </a:p>
          <a:p>
            <a:pPr marL="0" indent="0">
              <a:buNone/>
            </a:pPr>
            <a:endParaRPr kumimoji="1" lang="zh-CN" altLang="en-US" dirty="0"/>
          </a:p>
          <a:p>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的版本</a:t>
            </a:r>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l">
              <a:buNone/>
            </a:pPr>
            <a:r>
              <a:rPr lang="zh-CN" altLang="en-US">
                <a:latin typeface="宋体" panose="02010600030101010101" pitchFamily="2" charset="-122"/>
                <a:ea typeface="宋体" panose="02010600030101010101" pitchFamily="2" charset="-122"/>
                <a:cs typeface="宋体" panose="02010600030101010101" pitchFamily="2" charset="-122"/>
              </a:rPr>
              <a:t>针对不同的用户，</a:t>
            </a:r>
            <a:r>
              <a:rPr lang="en-US" altLang="zh-CN">
                <a:latin typeface="宋体" panose="02010600030101010101" pitchFamily="2" charset="-122"/>
                <a:ea typeface="宋体" panose="02010600030101010101" pitchFamily="2" charset="-122"/>
                <a:cs typeface="宋体" panose="02010600030101010101" pitchFamily="2" charset="-122"/>
              </a:rPr>
              <a:t>MySQL</a:t>
            </a:r>
            <a:r>
              <a:rPr lang="zh-CN" altLang="en-US">
                <a:latin typeface="宋体" panose="02010600030101010101" pitchFamily="2" charset="-122"/>
                <a:ea typeface="宋体" panose="02010600030101010101" pitchFamily="2" charset="-122"/>
                <a:cs typeface="宋体" panose="02010600030101010101" pitchFamily="2" charset="-122"/>
              </a:rPr>
              <a:t>分为两种不同的版本：</a:t>
            </a:r>
            <a:endParaRPr lang="zh-CN" altLang="en-US">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a:latin typeface="宋体" panose="02010600030101010101" pitchFamily="2" charset="-122"/>
                <a:ea typeface="宋体" panose="02010600030101010101" pitchFamily="2" charset="-122"/>
                <a:cs typeface="宋体" panose="02010600030101010101" pitchFamily="2" charset="-122"/>
              </a:rPr>
              <a:t>免费：</a:t>
            </a:r>
            <a:endParaRPr lang="en-US" altLang="zh-CN">
              <a:latin typeface="宋体" panose="02010600030101010101" pitchFamily="2" charset="-122"/>
              <a:ea typeface="宋体" panose="02010600030101010101" pitchFamily="2" charset="-122"/>
              <a:cs typeface="宋体" panose="02010600030101010101" pitchFamily="2" charset="-122"/>
            </a:endParaRPr>
          </a:p>
          <a:p>
            <a:pPr algn="l">
              <a:buFont typeface="Wingdings" panose="05000000000000000000" pitchFamily="2" charset="2"/>
              <a:buChar char="u"/>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MySQL Community Server</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b="0" i="0">
                <a:solidFill>
                  <a:srgbClr val="17233F"/>
                </a:solidFill>
                <a:effectLst/>
                <a:latin typeface="宋体" panose="02010600030101010101" pitchFamily="2" charset="-122"/>
                <a:ea typeface="宋体" panose="02010600030101010101" pitchFamily="2" charset="-122"/>
                <a:cs typeface="宋体" panose="02010600030101010101" pitchFamily="2" charset="-122"/>
              </a:rPr>
              <a:t>    社区版本，免费，但是</a:t>
            </a:r>
            <a:r>
              <a:rPr lang="en-US" altLang="zh-CN" b="0" i="0">
                <a:solidFill>
                  <a:srgbClr val="17233F"/>
                </a:solidFill>
                <a:effectLst/>
                <a:latin typeface="宋体" panose="02010600030101010101" pitchFamily="2" charset="-122"/>
                <a:ea typeface="宋体" panose="02010600030101010101" pitchFamily="2" charset="-122"/>
                <a:cs typeface="宋体" panose="02010600030101010101" pitchFamily="2" charset="-122"/>
              </a:rPr>
              <a:t>Mysql</a:t>
            </a:r>
            <a:r>
              <a:rPr lang="zh-CN" altLang="en-US" b="0" i="0">
                <a:solidFill>
                  <a:srgbClr val="17233F"/>
                </a:solidFill>
                <a:effectLst/>
                <a:latin typeface="宋体" panose="02010600030101010101" pitchFamily="2" charset="-122"/>
                <a:ea typeface="宋体" panose="02010600030101010101" pitchFamily="2" charset="-122"/>
                <a:cs typeface="宋体" panose="02010600030101010101" pitchFamily="2" charset="-122"/>
              </a:rPr>
              <a:t>不提供官方技术支持。</a:t>
            </a:r>
            <a:endParaRPr lang="zh-CN" altLang="en-US" b="0" i="0">
              <a:solidFill>
                <a:srgbClr val="17233F"/>
              </a:solidFill>
              <a:effectLst/>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MySQL Cluster </a:t>
            </a:r>
            <a:endPar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a:solidFill>
                  <a:srgbClr val="17233F"/>
                </a:solidFill>
                <a:latin typeface="宋体" panose="02010600030101010101" pitchFamily="2" charset="-122"/>
                <a:ea typeface="宋体" panose="02010600030101010101" pitchFamily="2" charset="-122"/>
                <a:cs typeface="宋体" panose="02010600030101010101" pitchFamily="2" charset="-122"/>
                <a:sym typeface="+mn-ea"/>
              </a:rPr>
              <a:t>    集群版，开源免费，可将几个</a:t>
            </a:r>
            <a:r>
              <a:rPr>
                <a:solidFill>
                  <a:srgbClr val="17233F"/>
                </a:solidFill>
                <a:latin typeface="宋体" panose="02010600030101010101" pitchFamily="2" charset="-122"/>
                <a:ea typeface="宋体" panose="02010600030101010101" pitchFamily="2" charset="-122"/>
                <a:cs typeface="宋体" panose="02010600030101010101" pitchFamily="2" charset="-122"/>
                <a:sym typeface="+mn-ea"/>
              </a:rPr>
              <a:t>MySQL Server</a:t>
            </a:r>
            <a:r>
              <a:rPr lang="zh-CN" altLang="en-US">
                <a:solidFill>
                  <a:srgbClr val="17233F"/>
                </a:solidFill>
                <a:latin typeface="宋体" panose="02010600030101010101" pitchFamily="2" charset="-122"/>
                <a:ea typeface="宋体" panose="02010600030101010101" pitchFamily="2" charset="-122"/>
                <a:cs typeface="宋体" panose="02010600030101010101" pitchFamily="2" charset="-122"/>
                <a:sym typeface="+mn-ea"/>
              </a:rPr>
              <a:t>封装成一个</a:t>
            </a:r>
            <a:r>
              <a:rPr>
                <a:solidFill>
                  <a:srgbClr val="17233F"/>
                </a:solidFill>
                <a:latin typeface="宋体" panose="02010600030101010101" pitchFamily="2" charset="-122"/>
                <a:ea typeface="宋体" panose="02010600030101010101" pitchFamily="2" charset="-122"/>
                <a:cs typeface="宋体" panose="02010600030101010101" pitchFamily="2" charset="-122"/>
                <a:sym typeface="+mn-ea"/>
              </a:rPr>
              <a:t>Server</a:t>
            </a:r>
            <a:r>
              <a:rPr lang="zh-CN" altLang="en-US">
                <a:solidFill>
                  <a:srgbClr val="17233F"/>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dirty="0">
              <a:solidFill>
                <a:srgbClr val="17233F"/>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b="0" i="0">
                <a:solidFill>
                  <a:srgbClr val="17233F"/>
                </a:solidFill>
                <a:effectLst/>
                <a:latin typeface="宋体" panose="02010600030101010101" pitchFamily="2" charset="-122"/>
                <a:ea typeface="宋体" panose="02010600030101010101" pitchFamily="2" charset="-122"/>
                <a:cs typeface="宋体" panose="02010600030101010101" pitchFamily="2" charset="-122"/>
              </a:rPr>
              <a:t>收费：</a:t>
            </a:r>
            <a:endParaRPr lang="en-US" altLang="zh-CN">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MySQL Enterprise </a:t>
            </a:r>
            <a:r>
              <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rPr>
              <a:t>Edition</a:t>
            </a:r>
            <a:endPar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商业版，</a:t>
            </a:r>
            <a:r>
              <a:rPr lang="zh-CN" altLang="en-US" b="0" i="0" dirty="0">
                <a:solidFill>
                  <a:srgbClr val="17233F"/>
                </a:solidFill>
                <a:effectLst/>
                <a:latin typeface="宋体" panose="02010600030101010101" pitchFamily="2" charset="-122"/>
                <a:ea typeface="宋体" panose="02010600030101010101" pitchFamily="2" charset="-122"/>
                <a:cs typeface="宋体" panose="02010600030101010101" pitchFamily="2" charset="-122"/>
              </a:rPr>
              <a:t>该版本是收费版本，可以试用</a:t>
            </a:r>
            <a:r>
              <a:rPr lang="en-US" altLang="zh-CN" b="0" i="0" dirty="0">
                <a:solidFill>
                  <a:srgbClr val="17233F"/>
                </a:solidFill>
                <a:effectLst/>
                <a:latin typeface="宋体" panose="02010600030101010101" pitchFamily="2" charset="-122"/>
                <a:ea typeface="宋体" panose="02010600030101010101" pitchFamily="2" charset="-122"/>
                <a:cs typeface="宋体" panose="02010600030101010101" pitchFamily="2" charset="-122"/>
              </a:rPr>
              <a:t>30</a:t>
            </a:r>
            <a:r>
              <a:rPr lang="zh-CN" altLang="en-US" b="0" i="0" dirty="0">
                <a:solidFill>
                  <a:srgbClr val="17233F"/>
                </a:solidFill>
                <a:effectLst/>
                <a:latin typeface="宋体" panose="02010600030101010101" pitchFamily="2" charset="-122"/>
                <a:ea typeface="宋体" panose="02010600030101010101" pitchFamily="2" charset="-122"/>
                <a:cs typeface="宋体" panose="02010600030101010101" pitchFamily="2" charset="-122"/>
              </a:rPr>
              <a:t>天，官方提供技术支持</a:t>
            </a:r>
            <a:endParaRPr lang="en-US" altLang="zh-CN" b="0" i="0" dirty="0">
              <a:solidFill>
                <a:srgbClr val="17233F"/>
              </a:solidFill>
              <a:effectLst/>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rPr>
              <a:t>MySQL Cluster CGE </a:t>
            </a:r>
            <a:endPar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b="1" dirty="0">
                <a:solidFill>
                  <a:schemeClr val="accent1"/>
                </a:solidFill>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高级集群版，需付费。</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安装</a:t>
            </a:r>
            <a:endParaRPr kumimoji="1">
              <a:sym typeface="+mn-ea"/>
            </a:endParaRPr>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lang="zh-CN" altLang="en-US">
                <a:solidFill>
                  <a:schemeClr val="tx2">
                    <a:lumMod val="60000"/>
                    <a:lumOff val="40000"/>
                  </a:schemeClr>
                </a:solidFill>
                <a:latin typeface="宋体" panose="02010600030101010101" pitchFamily="2" charset="-122"/>
                <a:ea typeface="宋体" panose="02010600030101010101" pitchFamily="2" charset="-122"/>
                <a:cs typeface="宋体" panose="02010600030101010101" pitchFamily="2" charset="-122"/>
                <a:sym typeface="+mn-ea"/>
              </a:rPr>
              <a:t>下载地址：</a:t>
            </a:r>
            <a:r>
              <a:rPr kumimoji="1">
                <a:solidFill>
                  <a:schemeClr val="tx2">
                    <a:lumMod val="60000"/>
                    <a:lumOff val="40000"/>
                  </a:schemeClr>
                </a:solidFill>
                <a:latin typeface="宋体" panose="02010600030101010101" pitchFamily="2" charset="-122"/>
                <a:ea typeface="宋体" panose="02010600030101010101" pitchFamily="2" charset="-122"/>
                <a:cs typeface="宋体" panose="02010600030101010101" pitchFamily="2" charset="-122"/>
                <a:sym typeface="+mn-ea"/>
              </a:rPr>
              <a:t>https://downloads.mysql.com/archives/installer</a:t>
            </a:r>
            <a:endParaRPr kumimoji="1">
              <a:solidFill>
                <a:schemeClr val="tx2">
                  <a:lumMod val="60000"/>
                  <a:lumOff val="40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1270635" y="2307590"/>
            <a:ext cx="9651365" cy="30645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32225" y="3075940"/>
            <a:ext cx="4516755" cy="706755"/>
          </a:xfrm>
          <a:prstGeom prst="rect">
            <a:avLst/>
          </a:prstGeom>
          <a:noFill/>
        </p:spPr>
        <p:txBody>
          <a:bodyPr wrap="none">
            <a:spAutoFit/>
          </a:bodyPr>
          <a:p>
            <a:pPr fontAlgn="auto">
              <a:spcBef>
                <a:spcPts val="0"/>
              </a:spcBef>
              <a:spcAft>
                <a:spcPts val="0"/>
              </a:spcAft>
            </a:pPr>
            <a:r>
              <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为什么要学习</a:t>
            </a:r>
            <a:r>
              <a:rPr lang="en-US" altLang="zh-CN"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SQL</a:t>
            </a:r>
            <a:r>
              <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呢</a:t>
            </a:r>
            <a:endPar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endParaRPr>
          </a:p>
        </p:txBody>
      </p:sp>
      <p:pic>
        <p:nvPicPr>
          <p:cNvPr id="3" name="图片 2" descr="01 (106)"/>
          <p:cNvPicPr>
            <a:picLocks noChangeAspect="1"/>
          </p:cNvPicPr>
          <p:nvPr>
            <p:custDataLst>
              <p:tags r:id="rId1"/>
            </p:custDataLst>
          </p:nvPr>
        </p:nvPicPr>
        <p:blipFill>
          <a:blip r:embed="rId2"/>
          <a:stretch>
            <a:fillRect/>
          </a:stretch>
        </p:blipFill>
        <p:spPr>
          <a:xfrm>
            <a:off x="694690" y="2101215"/>
            <a:ext cx="2656205" cy="2656205"/>
          </a:xfrm>
          <a:prstGeom prst="rect">
            <a:avLst/>
          </a:prstGeom>
        </p:spPr>
      </p:pic>
      <p:sp>
        <p:nvSpPr>
          <p:cNvPr id="5" name="文本框 4"/>
          <p:cNvSpPr txBox="1"/>
          <p:nvPr/>
        </p:nvSpPr>
        <p:spPr>
          <a:xfrm>
            <a:off x="3832225" y="3891280"/>
            <a:ext cx="2960370" cy="521970"/>
          </a:xfrm>
          <a:prstGeom prst="rect">
            <a:avLst/>
          </a:prstGeom>
          <a:noFill/>
        </p:spPr>
        <p:txBody>
          <a:bodyPr wrap="none">
            <a:spAutoFit/>
          </a:bodyPr>
          <a:p>
            <a:pPr fontAlgn="auto">
              <a:spcBef>
                <a:spcPts val="0"/>
              </a:spcBef>
              <a:spcAft>
                <a:spcPts val="0"/>
              </a:spcAft>
            </a:pPr>
            <a:r>
              <a:rPr lang="zh-CN" altLang="en-US" sz="2800" b="1" dirty="0">
                <a:solidFill>
                  <a:schemeClr val="tx1">
                    <a:lumMod val="65000"/>
                    <a:lumOff val="35000"/>
                  </a:schemeClr>
                </a:solidFill>
                <a:latin typeface="纤黑体" panose="02000000000000000000" charset="-122"/>
                <a:ea typeface="纤黑体" panose="02000000000000000000" charset="-122"/>
              </a:rPr>
              <a:t>学到什么程度呢？</a:t>
            </a:r>
            <a:endParaRPr lang="zh-CN" altLang="en-US" sz="2800" b="1" dirty="0">
              <a:solidFill>
                <a:schemeClr val="tx1">
                  <a:lumMod val="65000"/>
                  <a:lumOff val="35000"/>
                </a:schemeClr>
              </a:solidFill>
              <a:latin typeface="纤黑体" panose="02000000000000000000" charset="-122"/>
              <a:ea typeface="纤黑体" panose="020000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710880" y="961036"/>
            <a:ext cx="10698800" cy="517190"/>
          </a:xfrm>
        </p:spPr>
        <p:txBody>
          <a:bodyPr/>
          <a:p>
            <a:r>
              <a:rPr lang="en-US" altLang="zh-CN"/>
              <a:t>MySQL</a:t>
            </a:r>
            <a:r>
              <a:t>安装</a:t>
            </a:r>
          </a:p>
        </p:txBody>
      </p:sp>
      <p:sp>
        <p:nvSpPr>
          <p:cNvPr id="3" name="文本占位符 2"/>
          <p:cNvSpPr>
            <a:spLocks noGrp="1"/>
          </p:cNvSpPr>
          <p:nvPr>
            <p:ph type="body" sz="quarter" idx="11"/>
          </p:nvPr>
        </p:nvSpPr>
        <p:spPr/>
        <p:txBody>
          <a:bodyPr/>
          <a:p>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1091" y="1522746"/>
            <a:ext cx="6480040" cy="488888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85" y="1522730"/>
            <a:ext cx="6479540" cy="488886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 y="1522730"/>
            <a:ext cx="6478905" cy="488823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05" y="1522730"/>
            <a:ext cx="6471920" cy="488251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 y="1529080"/>
            <a:ext cx="6471920" cy="488251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65" y="1521460"/>
            <a:ext cx="6480175" cy="48895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305" y="1528445"/>
            <a:ext cx="6471285" cy="4882515"/>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5" y="1529080"/>
            <a:ext cx="6471285" cy="488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trips(down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strips(downLef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pic>
        <p:nvPicPr>
          <p:cNvPr id="4" name="图片 3"/>
          <p:cNvPicPr>
            <a:picLocks noChangeAspect="1"/>
          </p:cNvPicPr>
          <p:nvPr>
            <p:custDataLst>
              <p:tags r:id="rId1"/>
            </p:custDataLst>
          </p:nvPr>
        </p:nvPicPr>
        <p:blipFill>
          <a:blip r:embed="rId2"/>
          <a:srcRect l="1319"/>
          <a:stretch>
            <a:fillRect/>
          </a:stretch>
        </p:blipFill>
        <p:spPr>
          <a:xfrm>
            <a:off x="829310" y="1739265"/>
            <a:ext cx="3135630" cy="2354580"/>
          </a:xfrm>
          <a:prstGeom prst="rect">
            <a:avLst/>
          </a:prstGeom>
        </p:spPr>
      </p:pic>
      <p:pic>
        <p:nvPicPr>
          <p:cNvPr id="5" name="图片 4"/>
          <p:cNvPicPr>
            <a:picLocks noChangeAspect="1"/>
          </p:cNvPicPr>
          <p:nvPr/>
        </p:nvPicPr>
        <p:blipFill>
          <a:blip r:embed="rId3"/>
          <a:stretch>
            <a:fillRect/>
          </a:stretch>
        </p:blipFill>
        <p:spPr>
          <a:xfrm>
            <a:off x="4304665" y="1739265"/>
            <a:ext cx="7280910" cy="38525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sp>
        <p:nvSpPr>
          <p:cNvPr id="3" name="文本占位符 2"/>
          <p:cNvSpPr>
            <a:spLocks noGrp="1"/>
          </p:cNvSpPr>
          <p:nvPr>
            <p:ph type="body" sz="quarter" idx="11"/>
          </p:nvPr>
        </p:nvSpPr>
        <p:spPr>
          <a:xfrm>
            <a:off x="4711065" y="1656080"/>
            <a:ext cx="6698615" cy="4219575"/>
          </a:xfrm>
        </p:spPr>
        <p:txBody>
          <a:bodyPr/>
          <a:p>
            <a:r>
              <a:rPr lang="zh-CN" altLang="en-US"/>
              <a:t>将</a:t>
            </a:r>
            <a:r>
              <a:rPr lang="en-US" altLang="zh-CN"/>
              <a:t>MySQL</a:t>
            </a:r>
            <a:r>
              <a:rPr lang="zh-CN" altLang="en-US"/>
              <a:t>安装目录的</a:t>
            </a:r>
            <a:r>
              <a:rPr lang="en-US" altLang="zh-CN"/>
              <a:t>bin</a:t>
            </a:r>
            <a:r>
              <a:rPr lang="zh-CN" altLang="en-US"/>
              <a:t>文件夹的路径，复制进入</a:t>
            </a:r>
            <a:endParaRPr lang="zh-CN" altLang="en-US"/>
          </a:p>
          <a:p>
            <a:r>
              <a:rPr lang="zh-CN" altLang="en-US"/>
              <a:t>即可，通过</a:t>
            </a:r>
            <a:r>
              <a:rPr lang="en-US" altLang="zh-CN"/>
              <a:t>cmd</a:t>
            </a:r>
            <a:r>
              <a:rPr lang="zh-CN" altLang="en-US"/>
              <a:t>命令提示符，输入：</a:t>
            </a:r>
            <a:endParaRPr lang="zh-CN" altLang="en-US"/>
          </a:p>
          <a:p>
            <a:r>
              <a:rPr lang="en-US" altLang="zh-CN"/>
              <a:t>mysql -uroot -p</a:t>
            </a:r>
            <a:endParaRPr lang="en-US" altLang="zh-CN"/>
          </a:p>
          <a:p>
            <a:r>
              <a:rPr lang="zh-CN" altLang="en-US"/>
              <a:t>回车后输入密码即可：</a:t>
            </a:r>
            <a:endParaRPr lang="zh-CN" altLang="en-US"/>
          </a:p>
          <a:p>
            <a:endParaRPr lang="zh-CN" altLang="en-US"/>
          </a:p>
        </p:txBody>
      </p:sp>
      <p:pic>
        <p:nvPicPr>
          <p:cNvPr id="6" name="图片 5"/>
          <p:cNvPicPr>
            <a:picLocks noChangeAspect="1"/>
          </p:cNvPicPr>
          <p:nvPr/>
        </p:nvPicPr>
        <p:blipFill>
          <a:blip r:embed="rId1"/>
          <a:stretch>
            <a:fillRect/>
          </a:stretch>
        </p:blipFill>
        <p:spPr>
          <a:xfrm>
            <a:off x="710565" y="1656080"/>
            <a:ext cx="3901440" cy="4221480"/>
          </a:xfrm>
          <a:prstGeom prst="rect">
            <a:avLst/>
          </a:prstGeom>
        </p:spPr>
      </p:pic>
      <p:pic>
        <p:nvPicPr>
          <p:cNvPr id="7" name="图片 6"/>
          <p:cNvPicPr>
            <a:picLocks noChangeAspect="1"/>
          </p:cNvPicPr>
          <p:nvPr/>
        </p:nvPicPr>
        <p:blipFill>
          <a:blip r:embed="rId2"/>
          <a:stretch>
            <a:fillRect/>
          </a:stretch>
        </p:blipFill>
        <p:spPr>
          <a:xfrm>
            <a:off x="4848860" y="3357245"/>
            <a:ext cx="4754880" cy="24307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zh-CN" altLang="en-US" sz="1600" dirty="0">
                <a:sym typeface="+mn-ea"/>
              </a:rPr>
              <a:t>MySQL的安装</a:t>
            </a:r>
            <a:endParaRPr kumimoji="1" lang="zh-CN" altLang="en-US"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的入门</a:t>
            </a:r>
            <a:r>
              <a:rPr kumimoji="1" lang="zh-CN" sz="1600" dirty="0">
                <a:solidFill>
                  <a:srgbClr val="FF0000"/>
                </a:solidFill>
                <a:sym typeface="+mn-ea"/>
              </a:rPr>
              <a:t>使用</a:t>
            </a:r>
            <a:endParaRPr kumimoji="1" lang="zh-CN" sz="1600" dirty="0">
              <a:solidFill>
                <a:srgbClr val="FF0000"/>
              </a:solidFill>
            </a:endParaRPr>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221230"/>
            <a:ext cx="410210" cy="410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掌握使用图形化工具操作</a:t>
            </a:r>
            <a:r>
              <a:rPr lang="en-US" altLang="zh-CN">
                <a:solidFill>
                  <a:srgbClr val="FF0000"/>
                </a:solidFill>
              </a:rPr>
              <a:t>MySQL</a:t>
            </a:r>
            <a:r>
              <a:rPr lang="zh-CN" altLang="en-US">
                <a:solidFill>
                  <a:srgbClr val="FF0000"/>
                </a:solidFill>
              </a:rPr>
              <a:t>数据库</a:t>
            </a:r>
            <a:r>
              <a:rPr lang="zh-CN" altLang="en-US">
                <a:solidFill>
                  <a:srgbClr val="FF0000"/>
                </a:solidFill>
              </a:rPr>
              <a:t>软件</a:t>
            </a:r>
            <a:endParaRPr lang="zh-CN" altLang="en-US">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在命令提示符内使用</a:t>
            </a:r>
            <a:r>
              <a:rPr lang="en-US" altLang="zh-CN"/>
              <a:t>MySQL</a:t>
            </a:r>
            <a:endParaRPr lang="en-US" altLang="zh-CN"/>
          </a:p>
        </p:txBody>
      </p:sp>
      <p:sp>
        <p:nvSpPr>
          <p:cNvPr id="3" name="文本占位符 2"/>
          <p:cNvSpPr>
            <a:spLocks noGrp="1"/>
          </p:cNvSpPr>
          <p:nvPr>
            <p:ph type="body" sz="quarter" idx="11"/>
          </p:nvPr>
        </p:nvSpPr>
        <p:spPr/>
        <p:txBody>
          <a:bodyPr/>
          <a:p>
            <a:r>
              <a:rPr lang="en-US" altLang="zh-CN"/>
              <a:t>MySQL</a:t>
            </a:r>
            <a:r>
              <a:rPr lang="zh-CN" altLang="en-US"/>
              <a:t>安装好后，就可以简单的尝试使用</a:t>
            </a:r>
            <a:r>
              <a:rPr lang="zh-CN" altLang="en-US"/>
              <a:t>它。</a:t>
            </a:r>
            <a:endParaRPr lang="zh-CN" altLang="en-US"/>
          </a:p>
          <a:p>
            <a:endParaRPr lang="zh-CN" altLang="en-US"/>
          </a:p>
          <a:p>
            <a:r>
              <a:rPr lang="zh-CN" altLang="en-US"/>
              <a:t>打开：命令提示符程序，输入：</a:t>
            </a:r>
            <a:r>
              <a:rPr lang="en-US" altLang="zh-CN"/>
              <a:t>mysql -uroot -p</a:t>
            </a:r>
            <a:r>
              <a:rPr lang="zh-CN" altLang="en-US"/>
              <a:t>，然后回车后输入密码，即可进入命令行</a:t>
            </a:r>
            <a:r>
              <a:rPr lang="zh-CN" altLang="en-US"/>
              <a:t>环境</a:t>
            </a:r>
            <a:endParaRPr lang="zh-CN" altLang="en-US"/>
          </a:p>
          <a:p>
            <a:endParaRPr lang="zh-CN" altLang="en-US"/>
          </a:p>
        </p:txBody>
      </p:sp>
      <p:pic>
        <p:nvPicPr>
          <p:cNvPr id="11" name="图片 10"/>
          <p:cNvPicPr>
            <a:picLocks noChangeAspect="1"/>
          </p:cNvPicPr>
          <p:nvPr/>
        </p:nvPicPr>
        <p:blipFill>
          <a:blip r:embed="rId1"/>
          <a:stretch>
            <a:fillRect/>
          </a:stretch>
        </p:blipFill>
        <p:spPr>
          <a:xfrm>
            <a:off x="816290" y="2964534"/>
            <a:ext cx="4465287" cy="3574116"/>
          </a:xfrm>
          <a:prstGeom prst="rect">
            <a:avLst/>
          </a:prstGeom>
        </p:spPr>
      </p:pic>
      <p:sp>
        <p:nvSpPr>
          <p:cNvPr id="4" name="文本占位符 2"/>
          <p:cNvSpPr>
            <a:spLocks noGrp="1"/>
          </p:cNvSpPr>
          <p:nvPr/>
        </p:nvSpPr>
        <p:spPr>
          <a:xfrm>
            <a:off x="5349240" y="2964180"/>
            <a:ext cx="9184005" cy="357441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latin typeface="宋体" panose="02010600030101010101" pitchFamily="2" charset="-122"/>
                <a:ea typeface="宋体" panose="02010600030101010101" pitchFamily="2" charset="-122"/>
                <a:cs typeface="宋体" panose="02010600030101010101" pitchFamily="2" charset="-122"/>
              </a:rPr>
              <a:t>在</a:t>
            </a:r>
            <a:r>
              <a:rPr lang="en-US" altLang="zh-CN">
                <a:latin typeface="宋体" panose="02010600030101010101" pitchFamily="2" charset="-122"/>
                <a:ea typeface="宋体" panose="02010600030101010101" pitchFamily="2" charset="-122"/>
                <a:cs typeface="宋体" panose="02010600030101010101" pitchFamily="2" charset="-122"/>
              </a:rPr>
              <a:t>MySQL</a:t>
            </a:r>
            <a:r>
              <a:rPr lang="zh-CN" altLang="en-US">
                <a:latin typeface="宋体" panose="02010600030101010101" pitchFamily="2" charset="-122"/>
                <a:ea typeface="宋体" panose="02010600030101010101" pitchFamily="2" charset="-122"/>
                <a:cs typeface="宋体" panose="02010600030101010101" pitchFamily="2" charset="-122"/>
              </a:rPr>
              <a:t>的命令行环境下，可以通过：</a:t>
            </a:r>
            <a:endParaRPr lang="zh-CN" altLang="en-US">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show databases;   </a:t>
            </a:r>
            <a:r>
              <a:rPr lang="zh-CN" altLang="en-US">
                <a:latin typeface="宋体" panose="02010600030101010101" pitchFamily="2" charset="-122"/>
                <a:ea typeface="宋体" panose="02010600030101010101" pitchFamily="2" charset="-122"/>
                <a:cs typeface="宋体" panose="02010600030101010101" pitchFamily="2" charset="-122"/>
              </a:rPr>
              <a:t>查看有哪些数据库</a:t>
            </a:r>
            <a:endParaRPr lang="zh-CN" altLang="en-US">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use </a:t>
            </a:r>
            <a:r>
              <a:rPr lang="zh-CN" altLang="en-US">
                <a:latin typeface="宋体" panose="02010600030101010101" pitchFamily="2" charset="-122"/>
                <a:ea typeface="宋体" panose="02010600030101010101" pitchFamily="2" charset="-122"/>
                <a:cs typeface="宋体" panose="02010600030101010101" pitchFamily="2" charset="-122"/>
              </a:rPr>
              <a:t>数据库名</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使用某个数据库</a:t>
            </a:r>
            <a:endParaRPr lang="zh-CN" altLang="en-US">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show tables </a:t>
            </a:r>
            <a:r>
              <a:rPr lang="zh-CN" altLang="en-US">
                <a:latin typeface="宋体" panose="02010600030101010101" pitchFamily="2" charset="-122"/>
                <a:ea typeface="宋体" panose="02010600030101010101" pitchFamily="2" charset="-122"/>
                <a:cs typeface="宋体" panose="02010600030101010101" pitchFamily="2" charset="-122"/>
              </a:rPr>
              <a:t>查看数据库内有哪些表</a:t>
            </a:r>
            <a:endParaRPr lang="zh-CN" altLang="en-US">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exit </a:t>
            </a:r>
            <a:r>
              <a:rPr lang="zh-CN" altLang="en-US">
                <a:latin typeface="宋体" panose="02010600030101010101" pitchFamily="2" charset="-122"/>
                <a:ea typeface="宋体" panose="02010600030101010101" pitchFamily="2" charset="-122"/>
                <a:cs typeface="宋体" panose="02010600030101010101" pitchFamily="2" charset="-122"/>
              </a:rPr>
              <a:t>退出</a:t>
            </a:r>
            <a:r>
              <a:rPr lang="en-US" altLang="zh-CN">
                <a:latin typeface="宋体" panose="02010600030101010101" pitchFamily="2" charset="-122"/>
                <a:ea typeface="宋体" panose="02010600030101010101" pitchFamily="2" charset="-122"/>
                <a:cs typeface="宋体" panose="02010600030101010101" pitchFamily="2" charset="-122"/>
              </a:rPr>
              <a:t>MySQL</a:t>
            </a:r>
            <a:r>
              <a:rPr lang="zh-CN" altLang="en-US">
                <a:latin typeface="宋体" panose="02010600030101010101" pitchFamily="2" charset="-122"/>
                <a:ea typeface="宋体" panose="02010600030101010101" pitchFamily="2" charset="-122"/>
                <a:cs typeface="宋体" panose="02010600030101010101" pitchFamily="2" charset="-122"/>
              </a:rPr>
              <a:t>的命令行环境</a:t>
            </a:r>
            <a:endParaRPr lang="zh-CN" altLang="en-US">
              <a:latin typeface="宋体" panose="02010600030101010101" pitchFamily="2" charset="-122"/>
              <a:ea typeface="宋体" panose="02010600030101010101" pitchFamily="2" charset="-122"/>
              <a:cs typeface="宋体" panose="02010600030101010101" pitchFamily="2" charset="-122"/>
            </a:endParaRPr>
          </a:p>
          <a:p>
            <a:pPr>
              <a:buFont typeface="Arial" panose="020B0604020202020204" pitchFamily="34" charset="0"/>
            </a:pPr>
            <a:r>
              <a:rPr lang="zh-CN" altLang="en-US">
                <a:latin typeface="宋体" panose="02010600030101010101" pitchFamily="2" charset="-122"/>
                <a:ea typeface="宋体" panose="02010600030101010101" pitchFamily="2" charset="-122"/>
                <a:cs typeface="宋体" panose="02010600030101010101" pitchFamily="2" charset="-122"/>
              </a:rPr>
              <a:t>等基础命令。</a:t>
            </a:r>
            <a:endParaRPr lang="zh-CN" altLang="en-US">
              <a:latin typeface="宋体" panose="02010600030101010101" pitchFamily="2" charset="-122"/>
              <a:ea typeface="宋体" panose="02010600030101010101" pitchFamily="2" charset="-122"/>
              <a:cs typeface="宋体" panose="02010600030101010101" pitchFamily="2" charset="-122"/>
            </a:endParaRPr>
          </a:p>
          <a:p>
            <a:pPr>
              <a:buFont typeface="Arial" panose="020B0604020202020204" pitchFamily="34" charset="0"/>
            </a:pPr>
            <a:endParaRPr lang="zh-CN" altLang="en-US">
              <a:latin typeface="宋体" panose="02010600030101010101" pitchFamily="2" charset="-122"/>
              <a:ea typeface="宋体" panose="02010600030101010101" pitchFamily="2" charset="-122"/>
              <a:cs typeface="宋体" panose="02010600030101010101" pitchFamily="2" charset="-122"/>
            </a:endParaRPr>
          </a:p>
          <a:p>
            <a:pPr>
              <a:buFont typeface="Arial" panose="020B0604020202020204" pitchFamily="34" charset="0"/>
            </a:pPr>
            <a:r>
              <a:rPr lang="zh-CN" altLang="en-US">
                <a:latin typeface="宋体" panose="02010600030101010101" pitchFamily="2" charset="-122"/>
                <a:ea typeface="宋体" panose="02010600030101010101" pitchFamily="2" charset="-122"/>
                <a:cs typeface="宋体" panose="02010600030101010101" pitchFamily="2" charset="-122"/>
              </a:rPr>
              <a:t>这些命令就是后面我们要学习的</a:t>
            </a:r>
            <a:r>
              <a:rPr lang="en-US" altLang="zh-CN">
                <a:latin typeface="宋体" panose="02010600030101010101" pitchFamily="2" charset="-122"/>
                <a:ea typeface="宋体" panose="02010600030101010101" pitchFamily="2" charset="-122"/>
                <a:cs typeface="宋体" panose="02010600030101010101" pitchFamily="2" charset="-122"/>
              </a:rPr>
              <a:t>SQL</a:t>
            </a:r>
            <a:r>
              <a:rPr lang="zh-CN" altLang="en-US">
                <a:latin typeface="宋体" panose="02010600030101010101" pitchFamily="2" charset="-122"/>
                <a:ea typeface="宋体" panose="02010600030101010101" pitchFamily="2" charset="-122"/>
                <a:cs typeface="宋体" panose="02010600030101010101" pitchFamily="2" charset="-122"/>
              </a:rPr>
              <a:t>语言哦</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01 (96)"/>
          <p:cNvPicPr>
            <a:picLocks noChangeAspect="1"/>
          </p:cNvPicPr>
          <p:nvPr/>
        </p:nvPicPr>
        <p:blipFill>
          <a:blip r:embed="rId2"/>
          <a:stretch>
            <a:fillRect/>
          </a:stretch>
        </p:blipFill>
        <p:spPr>
          <a:xfrm>
            <a:off x="11039475" y="5355590"/>
            <a:ext cx="1334135" cy="1334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linds(horizontal)">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使用图形化工具操作</a:t>
            </a:r>
            <a:r>
              <a:rPr lang="en-US" altLang="zh-CN"/>
              <a:t>MySQL</a:t>
            </a:r>
            <a:endParaRPr lang="en-US" altLang="zh-CN"/>
          </a:p>
        </p:txBody>
      </p:sp>
      <p:sp>
        <p:nvSpPr>
          <p:cNvPr id="3" name="文本占位符 2"/>
          <p:cNvSpPr>
            <a:spLocks noGrp="1"/>
          </p:cNvSpPr>
          <p:nvPr>
            <p:ph type="body" sz="quarter" idx="11"/>
          </p:nvPr>
        </p:nvSpPr>
        <p:spPr/>
        <p:txBody>
          <a:bodyPr/>
          <a:p>
            <a:r>
              <a:rPr lang="zh-CN" altLang="en-US"/>
              <a:t>使用命令提示符进行</a:t>
            </a:r>
            <a:r>
              <a:rPr lang="en-US" altLang="zh-CN"/>
              <a:t>MySQL</a:t>
            </a:r>
            <a:r>
              <a:rPr lang="zh-CN" altLang="en-US"/>
              <a:t>的操作，不是太方便，一般开发者都会使用第三方的图形化工具进行</a:t>
            </a:r>
            <a:r>
              <a:rPr lang="zh-CN" altLang="en-US"/>
              <a:t>使用。</a:t>
            </a:r>
            <a:endParaRPr lang="zh-CN" altLang="en-US"/>
          </a:p>
          <a:p>
            <a:r>
              <a:rPr lang="zh-CN" altLang="en-US"/>
              <a:t>可用于</a:t>
            </a:r>
            <a:r>
              <a:rPr lang="en-US" altLang="zh-CN"/>
              <a:t>MySQL</a:t>
            </a:r>
            <a:r>
              <a:rPr lang="zh-CN" altLang="en-US"/>
              <a:t>的图形化工具非常多，课程使用跨平台、开源、免费的图形化工具：</a:t>
            </a:r>
            <a:r>
              <a:rPr lang="en-US" altLang="zh-CN"/>
              <a:t>DBeaver</a:t>
            </a:r>
            <a:endParaRPr lang="en-US" altLang="zh-CN"/>
          </a:p>
          <a:p>
            <a:endParaRPr lang="zh-CN" altLang="en-US"/>
          </a:p>
          <a:p>
            <a:r>
              <a:rPr lang="zh-CN" altLang="en-US"/>
              <a:t>下载</a:t>
            </a:r>
            <a:r>
              <a:rPr lang="zh-CN" altLang="en-US"/>
              <a:t>地址：https://dbeaver.io/download</a:t>
            </a:r>
            <a:endParaRPr lang="zh-CN" altLang="en-US"/>
          </a:p>
          <a:p>
            <a:r>
              <a:rPr lang="zh-CN" altLang="en-US"/>
              <a:t>我们选择免费的社区版（</a:t>
            </a:r>
            <a:r>
              <a:rPr lang="en-US" altLang="zh-CN"/>
              <a:t>DBeaver Community</a:t>
            </a:r>
            <a:r>
              <a:rPr lang="zh-CN" altLang="en-US"/>
              <a:t>）</a:t>
            </a:r>
            <a:endParaRPr lang="zh-CN" altLang="en-US"/>
          </a:p>
          <a:p>
            <a:r>
              <a:rPr lang="zh-CN" altLang="en-US"/>
              <a:t>选择适用自己电脑系统的安装包下载</a:t>
            </a:r>
            <a:r>
              <a:rPr lang="zh-CN" altLang="en-US"/>
              <a:t>即可。</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rcRect l="5126" t="1999"/>
          <a:stretch>
            <a:fillRect/>
          </a:stretch>
        </p:blipFill>
        <p:spPr>
          <a:xfrm>
            <a:off x="5928995" y="2563495"/>
            <a:ext cx="2468245" cy="4109720"/>
          </a:xfrm>
          <a:prstGeom prst="rect">
            <a:avLst/>
          </a:prstGeom>
        </p:spPr>
      </p:pic>
      <p:pic>
        <p:nvPicPr>
          <p:cNvPr id="5" name="图片 4" descr="01 (97)"/>
          <p:cNvPicPr>
            <a:picLocks noChangeAspect="1"/>
          </p:cNvPicPr>
          <p:nvPr/>
        </p:nvPicPr>
        <p:blipFill>
          <a:blip r:embed="rId2"/>
          <a:stretch>
            <a:fillRect/>
          </a:stretch>
        </p:blipFill>
        <p:spPr>
          <a:xfrm>
            <a:off x="10647680" y="5257800"/>
            <a:ext cx="1544320" cy="15443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安装</a:t>
            </a:r>
            <a:endParaRPr>
              <a:sym typeface="+mn-ea"/>
            </a:endParaRPr>
          </a:p>
        </p:txBody>
      </p:sp>
      <p:sp>
        <p:nvSpPr>
          <p:cNvPr id="3" name="文本占位符 2"/>
          <p:cNvSpPr>
            <a:spLocks noGrp="1"/>
          </p:cNvSpPr>
          <p:nvPr>
            <p:ph type="body" sz="quarter" idx="11"/>
          </p:nvPr>
        </p:nvSpPr>
        <p:spPr/>
        <p:txBody>
          <a:bodyPr/>
          <a:p>
            <a:r>
              <a:rPr lang="zh-CN" altLang="en-US"/>
              <a:t>安装非常简单，打开安装包，选择</a:t>
            </a:r>
            <a:r>
              <a:rPr lang="zh-CN" altLang="en-US"/>
              <a:t>中文，双击一路下一步</a:t>
            </a:r>
            <a:r>
              <a:rPr lang="zh-CN" altLang="en-US"/>
              <a:t>即可：</a:t>
            </a:r>
            <a:endParaRPr lang="zh-CN" altLang="en-US"/>
          </a:p>
        </p:txBody>
      </p:sp>
      <p:pic>
        <p:nvPicPr>
          <p:cNvPr id="4" name="图片 3"/>
          <p:cNvPicPr>
            <a:picLocks noChangeAspect="1"/>
          </p:cNvPicPr>
          <p:nvPr/>
        </p:nvPicPr>
        <p:blipFill>
          <a:blip r:embed="rId1"/>
          <a:stretch>
            <a:fillRect/>
          </a:stretch>
        </p:blipFill>
        <p:spPr>
          <a:xfrm>
            <a:off x="780415" y="2144395"/>
            <a:ext cx="2743200" cy="1432560"/>
          </a:xfrm>
          <a:prstGeom prst="rect">
            <a:avLst/>
          </a:prstGeom>
        </p:spPr>
      </p:pic>
      <p:pic>
        <p:nvPicPr>
          <p:cNvPr id="5" name="图片 4"/>
          <p:cNvPicPr>
            <a:picLocks noChangeAspect="1"/>
          </p:cNvPicPr>
          <p:nvPr/>
        </p:nvPicPr>
        <p:blipFill>
          <a:blip r:embed="rId2"/>
          <a:stretch>
            <a:fillRect/>
          </a:stretch>
        </p:blipFill>
        <p:spPr>
          <a:xfrm>
            <a:off x="3776980" y="2144395"/>
            <a:ext cx="4566285" cy="3285490"/>
          </a:xfrm>
          <a:prstGeom prst="rect">
            <a:avLst/>
          </a:prstGeom>
        </p:spPr>
      </p:pic>
      <p:pic>
        <p:nvPicPr>
          <p:cNvPr id="6" name="图片 5"/>
          <p:cNvPicPr>
            <a:picLocks noChangeAspect="1"/>
          </p:cNvPicPr>
          <p:nvPr/>
        </p:nvPicPr>
        <p:blipFill>
          <a:blip r:embed="rId3"/>
          <a:stretch>
            <a:fillRect/>
          </a:stretch>
        </p:blipFill>
        <p:spPr>
          <a:xfrm>
            <a:off x="3776980" y="2144395"/>
            <a:ext cx="4754880" cy="3421380"/>
          </a:xfrm>
          <a:prstGeom prst="rect">
            <a:avLst/>
          </a:prstGeom>
        </p:spPr>
      </p:pic>
      <p:pic>
        <p:nvPicPr>
          <p:cNvPr id="7" name="图片 6"/>
          <p:cNvPicPr>
            <a:picLocks noChangeAspect="1"/>
          </p:cNvPicPr>
          <p:nvPr/>
        </p:nvPicPr>
        <p:blipFill>
          <a:blip r:embed="rId4"/>
          <a:stretch>
            <a:fillRect/>
          </a:stretch>
        </p:blipFill>
        <p:spPr>
          <a:xfrm>
            <a:off x="3776980" y="2144395"/>
            <a:ext cx="4754880" cy="3421380"/>
          </a:xfrm>
          <a:prstGeom prst="rect">
            <a:avLst/>
          </a:prstGeom>
        </p:spPr>
      </p:pic>
      <p:pic>
        <p:nvPicPr>
          <p:cNvPr id="8" name="图片 7"/>
          <p:cNvPicPr>
            <a:picLocks noChangeAspect="1"/>
          </p:cNvPicPr>
          <p:nvPr/>
        </p:nvPicPr>
        <p:blipFill>
          <a:blip r:embed="rId5"/>
          <a:stretch>
            <a:fillRect/>
          </a:stretch>
        </p:blipFill>
        <p:spPr>
          <a:xfrm>
            <a:off x="3776980" y="2144395"/>
            <a:ext cx="4754880" cy="3421380"/>
          </a:xfrm>
          <a:prstGeom prst="rect">
            <a:avLst/>
          </a:prstGeom>
        </p:spPr>
      </p:pic>
      <p:pic>
        <p:nvPicPr>
          <p:cNvPr id="9" name="图片 8"/>
          <p:cNvPicPr>
            <a:picLocks noChangeAspect="1"/>
          </p:cNvPicPr>
          <p:nvPr/>
        </p:nvPicPr>
        <p:blipFill>
          <a:blip r:embed="rId6"/>
          <a:stretch>
            <a:fillRect/>
          </a:stretch>
        </p:blipFill>
        <p:spPr>
          <a:xfrm>
            <a:off x="3776980" y="2144395"/>
            <a:ext cx="4754880" cy="3421380"/>
          </a:xfrm>
          <a:prstGeom prst="rect">
            <a:avLst/>
          </a:prstGeom>
        </p:spPr>
      </p:pic>
      <p:pic>
        <p:nvPicPr>
          <p:cNvPr id="10" name="图片 9"/>
          <p:cNvPicPr>
            <a:picLocks noChangeAspect="1"/>
          </p:cNvPicPr>
          <p:nvPr/>
        </p:nvPicPr>
        <p:blipFill>
          <a:blip r:embed="rId7"/>
          <a:stretch>
            <a:fillRect/>
          </a:stretch>
        </p:blipFill>
        <p:spPr>
          <a:xfrm>
            <a:off x="3776980" y="2144395"/>
            <a:ext cx="4754880" cy="3421380"/>
          </a:xfrm>
          <a:prstGeom prst="rect">
            <a:avLst/>
          </a:prstGeom>
        </p:spPr>
      </p:pic>
      <p:pic>
        <p:nvPicPr>
          <p:cNvPr id="11" name="图片 10"/>
          <p:cNvPicPr>
            <a:picLocks noChangeAspect="1"/>
          </p:cNvPicPr>
          <p:nvPr/>
        </p:nvPicPr>
        <p:blipFill>
          <a:blip r:embed="rId8"/>
          <a:stretch>
            <a:fillRect/>
          </a:stretch>
        </p:blipFill>
        <p:spPr>
          <a:xfrm>
            <a:off x="3776980" y="2144395"/>
            <a:ext cx="4754880" cy="3421380"/>
          </a:xfrm>
          <a:prstGeom prst="rect">
            <a:avLst/>
          </a:prstGeom>
        </p:spPr>
      </p:pic>
      <p:pic>
        <p:nvPicPr>
          <p:cNvPr id="12" name="图片 11"/>
          <p:cNvPicPr>
            <a:picLocks noChangeAspect="1"/>
          </p:cNvPicPr>
          <p:nvPr/>
        </p:nvPicPr>
        <p:blipFill>
          <a:blip r:embed="rId9"/>
          <a:stretch>
            <a:fillRect/>
          </a:stretch>
        </p:blipFill>
        <p:spPr>
          <a:xfrm>
            <a:off x="3776980" y="2144395"/>
            <a:ext cx="4754880" cy="3421380"/>
          </a:xfrm>
          <a:prstGeom prst="rect">
            <a:avLst/>
          </a:prstGeom>
        </p:spPr>
      </p:pic>
      <p:pic>
        <p:nvPicPr>
          <p:cNvPr id="14" name="图片 13" descr="01 (149)"/>
          <p:cNvPicPr>
            <a:picLocks noChangeAspect="1"/>
          </p:cNvPicPr>
          <p:nvPr/>
        </p:nvPicPr>
        <p:blipFill>
          <a:blip r:embed="rId10"/>
          <a:stretch>
            <a:fillRect/>
          </a:stretch>
        </p:blipFill>
        <p:spPr>
          <a:xfrm>
            <a:off x="10704195" y="5011420"/>
            <a:ext cx="1670685" cy="1670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strips(down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en-US" altLang="zh-CN">
              <a:sym typeface="+mn-ea"/>
            </a:endParaRPr>
          </a:p>
        </p:txBody>
      </p:sp>
      <p:sp>
        <p:nvSpPr>
          <p:cNvPr id="3" name="文本占位符 2"/>
          <p:cNvSpPr>
            <a:spLocks noGrp="1"/>
          </p:cNvSpPr>
          <p:nvPr>
            <p:ph type="body" sz="quarter" idx="11"/>
          </p:nvPr>
        </p:nvSpPr>
        <p:spPr/>
        <p:txBody>
          <a:bodyPr/>
          <a:p>
            <a:r>
              <a:rPr lang="zh-CN" altLang="en-US"/>
              <a:t>打开</a:t>
            </a:r>
            <a:r>
              <a:rPr lang="en-US" altLang="zh-CN"/>
              <a:t>DBeaver</a:t>
            </a:r>
            <a:r>
              <a:rPr lang="zh-CN" altLang="en-US"/>
              <a:t>软件</a:t>
            </a:r>
            <a:endParaRPr lang="zh-CN" altLang="en-US"/>
          </a:p>
        </p:txBody>
      </p:sp>
      <p:pic>
        <p:nvPicPr>
          <p:cNvPr id="4" name="图片 3"/>
          <p:cNvPicPr>
            <a:picLocks noChangeAspect="1"/>
          </p:cNvPicPr>
          <p:nvPr/>
        </p:nvPicPr>
        <p:blipFill>
          <a:blip r:embed="rId1"/>
          <a:stretch>
            <a:fillRect/>
          </a:stretch>
        </p:blipFill>
        <p:spPr>
          <a:xfrm>
            <a:off x="710565" y="3060700"/>
            <a:ext cx="4549140" cy="1409700"/>
          </a:xfrm>
          <a:prstGeom prst="rect">
            <a:avLst/>
          </a:prstGeom>
        </p:spPr>
      </p:pic>
      <p:pic>
        <p:nvPicPr>
          <p:cNvPr id="5" name="图片 4"/>
          <p:cNvPicPr>
            <a:picLocks noChangeAspect="1"/>
          </p:cNvPicPr>
          <p:nvPr/>
        </p:nvPicPr>
        <p:blipFill>
          <a:blip r:embed="rId2"/>
          <a:stretch>
            <a:fillRect/>
          </a:stretch>
        </p:blipFill>
        <p:spPr>
          <a:xfrm>
            <a:off x="5789930" y="1457325"/>
            <a:ext cx="5273040" cy="51282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4" name="图片 3"/>
          <p:cNvPicPr>
            <a:picLocks noChangeAspect="1"/>
          </p:cNvPicPr>
          <p:nvPr/>
        </p:nvPicPr>
        <p:blipFill>
          <a:blip r:embed="rId1"/>
          <a:stretch>
            <a:fillRect/>
          </a:stretch>
        </p:blipFill>
        <p:spPr>
          <a:xfrm>
            <a:off x="710565" y="1656080"/>
            <a:ext cx="4558030" cy="4432935"/>
          </a:xfrm>
          <a:prstGeom prst="rect">
            <a:avLst/>
          </a:prstGeom>
        </p:spPr>
      </p:pic>
      <p:pic>
        <p:nvPicPr>
          <p:cNvPr id="5" name="图片 4"/>
          <p:cNvPicPr>
            <a:picLocks noChangeAspect="1"/>
          </p:cNvPicPr>
          <p:nvPr/>
        </p:nvPicPr>
        <p:blipFill>
          <a:blip r:embed="rId2"/>
          <a:stretch>
            <a:fillRect/>
          </a:stretch>
        </p:blipFill>
        <p:spPr>
          <a:xfrm>
            <a:off x="6740525" y="1656080"/>
            <a:ext cx="2823845" cy="2781300"/>
          </a:xfrm>
          <a:prstGeom prst="rect">
            <a:avLst/>
          </a:prstGeom>
        </p:spPr>
      </p:pic>
      <p:pic>
        <p:nvPicPr>
          <p:cNvPr id="6" name="图片 5"/>
          <p:cNvPicPr>
            <a:picLocks noChangeAspect="1"/>
          </p:cNvPicPr>
          <p:nvPr/>
        </p:nvPicPr>
        <p:blipFill>
          <a:blip r:embed="rId3"/>
          <a:stretch>
            <a:fillRect/>
          </a:stretch>
        </p:blipFill>
        <p:spPr>
          <a:xfrm>
            <a:off x="7021830" y="4636135"/>
            <a:ext cx="2430145" cy="1596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无处不在的</a:t>
            </a:r>
            <a:r>
              <a:rPr lang="en-US" altLang="zh-CN"/>
              <a:t>SQL</a:t>
            </a:r>
            <a:endParaRPr lang="en-US" altLang="zh-CN"/>
          </a:p>
        </p:txBody>
      </p:sp>
      <p:sp>
        <p:nvSpPr>
          <p:cNvPr id="3" name="文本占位符 2"/>
          <p:cNvSpPr>
            <a:spLocks noGrp="1"/>
          </p:cNvSpPr>
          <p:nvPr>
            <p:ph type="body" sz="quarter" idx="11"/>
          </p:nvPr>
        </p:nvSpPr>
        <p:spPr/>
        <p:txBody>
          <a:bodyPr/>
          <a:p>
            <a:r>
              <a:rPr lang="zh-CN" altLang="en-US"/>
              <a:t>不管是何种开发语言，亦或是何种开发方向，</a:t>
            </a:r>
            <a:r>
              <a:rPr lang="en-US" altLang="zh-CN"/>
              <a:t>SQL</a:t>
            </a:r>
            <a:r>
              <a:rPr lang="zh-CN" altLang="en-US"/>
              <a:t>都是开发人员无法绕开的话题。</a:t>
            </a:r>
            <a:endParaRPr lang="zh-CN" altLang="en-US"/>
          </a:p>
          <a:p>
            <a:r>
              <a:rPr lang="zh-CN" altLang="en-US"/>
              <a:t>除了一门趁手的编程语言外，</a:t>
            </a:r>
            <a:r>
              <a:rPr lang="en-US" altLang="zh-CN"/>
              <a:t>SQL</a:t>
            </a:r>
            <a:r>
              <a:rPr lang="zh-CN" altLang="en-US"/>
              <a:t>语言也是开发人员人人必备的开发技能。</a:t>
            </a:r>
            <a:endParaRPr lang="zh-CN" altLang="en-US"/>
          </a:p>
        </p:txBody>
      </p:sp>
      <p:pic>
        <p:nvPicPr>
          <p:cNvPr id="4" name="图片 3"/>
          <p:cNvPicPr>
            <a:picLocks noChangeAspect="1"/>
          </p:cNvPicPr>
          <p:nvPr/>
        </p:nvPicPr>
        <p:blipFill>
          <a:blip r:embed="rId1"/>
          <a:stretch>
            <a:fillRect/>
          </a:stretch>
        </p:blipFill>
        <p:spPr>
          <a:xfrm>
            <a:off x="710565" y="3154045"/>
            <a:ext cx="4466590" cy="1223010"/>
          </a:xfrm>
          <a:prstGeom prst="rect">
            <a:avLst/>
          </a:prstGeom>
        </p:spPr>
      </p:pic>
      <p:pic>
        <p:nvPicPr>
          <p:cNvPr id="5" name="图片 4"/>
          <p:cNvPicPr>
            <a:picLocks noChangeAspect="1"/>
          </p:cNvPicPr>
          <p:nvPr/>
        </p:nvPicPr>
        <p:blipFill>
          <a:blip r:embed="rId2"/>
          <a:stretch>
            <a:fillRect/>
          </a:stretch>
        </p:blipFill>
        <p:spPr>
          <a:xfrm>
            <a:off x="6306820" y="3205480"/>
            <a:ext cx="5102860" cy="1171575"/>
          </a:xfrm>
          <a:prstGeom prst="rect">
            <a:avLst/>
          </a:prstGeom>
        </p:spPr>
      </p:pic>
      <p:pic>
        <p:nvPicPr>
          <p:cNvPr id="6" name="图片 5" descr="01 (158)"/>
          <p:cNvPicPr>
            <a:picLocks noChangeAspect="1"/>
          </p:cNvPicPr>
          <p:nvPr/>
        </p:nvPicPr>
        <p:blipFill>
          <a:blip r:embed="rId3"/>
          <a:stretch>
            <a:fillRect/>
          </a:stretch>
        </p:blipFill>
        <p:spPr>
          <a:xfrm>
            <a:off x="10944860" y="5293360"/>
            <a:ext cx="1289050" cy="12890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7" name="图片 6"/>
          <p:cNvPicPr>
            <a:picLocks noChangeAspect="1"/>
          </p:cNvPicPr>
          <p:nvPr/>
        </p:nvPicPr>
        <p:blipFill>
          <a:blip r:embed="rId1"/>
          <a:stretch>
            <a:fillRect/>
          </a:stretch>
        </p:blipFill>
        <p:spPr>
          <a:xfrm>
            <a:off x="710565" y="2188210"/>
            <a:ext cx="3546475" cy="3449320"/>
          </a:xfrm>
          <a:prstGeom prst="rect">
            <a:avLst/>
          </a:prstGeom>
        </p:spPr>
      </p:pic>
      <p:pic>
        <p:nvPicPr>
          <p:cNvPr id="4" name="图片 3"/>
          <p:cNvPicPr>
            <a:picLocks noChangeAspect="1"/>
          </p:cNvPicPr>
          <p:nvPr/>
        </p:nvPicPr>
        <p:blipFill>
          <a:blip r:embed="rId2"/>
          <a:stretch>
            <a:fillRect/>
          </a:stretch>
        </p:blipFill>
        <p:spPr>
          <a:xfrm>
            <a:off x="4560570" y="1656080"/>
            <a:ext cx="7209790" cy="45142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zh-CN" altLang="en-US" sz="1600" dirty="0">
                <a:sym typeface="+mn-ea"/>
              </a:rPr>
              <a:t>MySQL的入门使用</a:t>
            </a:r>
            <a:endParaRPr kumimoji="1" lang="zh-CN" altLang="en-US" sz="1600" dirty="0"/>
          </a:p>
          <a:p>
            <a:pPr algn="l"/>
            <a:r>
              <a:rPr kumimoji="1" lang="en-US" altLang="zh-CN" sz="1600" dirty="0">
                <a:solidFill>
                  <a:srgbClr val="FF0000"/>
                </a:solidFill>
                <a:sym typeface="+mn-ea"/>
              </a:rPr>
              <a:t>SQL</a:t>
            </a:r>
            <a:r>
              <a:rPr kumimoji="1" lang="zh-CN" altLang="en-US" sz="1600" dirty="0">
                <a:solidFill>
                  <a:srgbClr val="FF0000"/>
                </a:solidFill>
                <a:sym typeface="+mn-ea"/>
              </a:rPr>
              <a:t>基础与</a:t>
            </a:r>
            <a:r>
              <a:rPr kumimoji="1" lang="en-US" altLang="zh-CN" sz="1600" dirty="0">
                <a:solidFill>
                  <a:srgbClr val="FF0000"/>
                </a:solidFill>
                <a:sym typeface="+mn-ea"/>
              </a:rPr>
              <a:t>DDL</a:t>
            </a:r>
            <a:endParaRPr kumimoji="1" lang="en-US" altLang="zh-CN" sz="1600" dirty="0">
              <a:solidFill>
                <a:srgbClr val="FF0000"/>
              </a:solidFill>
            </a:endParaRPr>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740660"/>
            <a:ext cx="410210" cy="4102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对</a:t>
            </a:r>
            <a:r>
              <a:rPr lang="en-US" altLang="zh-CN">
                <a:solidFill>
                  <a:srgbClr val="FF0000"/>
                </a:solidFill>
              </a:rPr>
              <a:t>SQL</a:t>
            </a:r>
            <a:r>
              <a:rPr lang="zh-CN" altLang="en-US">
                <a:solidFill>
                  <a:srgbClr val="FF0000"/>
                </a:solidFill>
              </a:rPr>
              <a:t>语言有基础的认知</a:t>
            </a:r>
            <a:endParaRPr lang="zh-CN" altLang="en-US">
              <a:solidFill>
                <a:srgbClr val="FF0000"/>
              </a:solidFill>
            </a:endParaRPr>
          </a:p>
          <a:p>
            <a:r>
              <a:rPr lang="zh-CN" altLang="en-US">
                <a:solidFill>
                  <a:srgbClr val="FF0000"/>
                </a:solidFill>
              </a:rPr>
              <a:t>掌握</a:t>
            </a:r>
            <a:r>
              <a:rPr lang="en-US" altLang="zh-CN">
                <a:solidFill>
                  <a:srgbClr val="FF0000"/>
                </a:solidFill>
              </a:rPr>
              <a:t>SQL</a:t>
            </a:r>
            <a:r>
              <a:rPr lang="zh-CN" altLang="en-US">
                <a:solidFill>
                  <a:srgbClr val="FF0000"/>
                </a:solidFill>
              </a:rPr>
              <a:t>语言的分类</a:t>
            </a:r>
            <a:endParaRPr lang="zh-CN" altLang="en-US">
              <a:solidFill>
                <a:srgbClr val="FF0000"/>
              </a:solidFill>
            </a:endParaRPr>
          </a:p>
          <a:p>
            <a:r>
              <a:rPr lang="zh-CN" altLang="en-US">
                <a:solidFill>
                  <a:srgbClr val="FF0000"/>
                </a:solidFill>
              </a:rPr>
              <a:t>掌握基础的</a:t>
            </a:r>
            <a:r>
              <a:rPr lang="en-US" altLang="zh-CN">
                <a:solidFill>
                  <a:srgbClr val="FF0000"/>
                </a:solidFill>
              </a:rPr>
              <a:t>DDL</a:t>
            </a:r>
            <a:r>
              <a:rPr lang="zh-CN" altLang="en-US">
                <a:solidFill>
                  <a:srgbClr val="FF0000"/>
                </a:solidFill>
              </a:rPr>
              <a:t>语法</a:t>
            </a:r>
            <a:endParaRPr lang="zh-CN" altLang="en-US">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effectLst/>
                <a:latin typeface="微软雅黑" panose="020B0503020204020204" pitchFamily="34" charset="-122"/>
                <a:ea typeface="宋体" panose="02010600030101010101" pitchFamily="2" charset="-122"/>
                <a:cs typeface="宋体" panose="02010600030101010101" pitchFamily="2" charset="-122"/>
                <a:sym typeface="+mn-ea"/>
              </a:rPr>
              <a:t>SQL</a:t>
            </a:r>
            <a:r>
              <a:rPr altLang="zh-CN">
                <a:effectLst/>
                <a:latin typeface="微软雅黑" panose="020B0503020204020204" pitchFamily="34" charset="-122"/>
                <a:ea typeface="宋体" panose="02010600030101010101" pitchFamily="2" charset="-122"/>
                <a:cs typeface="宋体" panose="02010600030101010101" pitchFamily="2" charset="-122"/>
                <a:sym typeface="+mn-ea"/>
              </a:rPr>
              <a:t>的概述</a:t>
            </a:r>
            <a:endParaRPr lang="zh-CN" altLang="en-US"/>
          </a:p>
        </p:txBody>
      </p:sp>
      <p:sp>
        <p:nvSpPr>
          <p:cNvPr id="3"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spcBef>
                <a:spcPts val="360"/>
              </a:spcBef>
              <a:spcAft>
                <a:spcPts val="360"/>
              </a:spcAft>
              <a:buFont typeface="Wingdings" panose="05000000000000000000" pitchFamily="2" charset="2"/>
              <a:buChar char="u"/>
            </a:pPr>
            <a:r>
              <a:rPr lang="zh-CN" altLang="en-US">
                <a:solidFill>
                  <a:srgbClr val="333333"/>
                </a:solidFill>
                <a:latin typeface="宋体" panose="02010600030101010101" pitchFamily="2" charset="-122"/>
                <a:ea typeface="宋体" panose="02010600030101010101" pitchFamily="2" charset="-122"/>
                <a:cs typeface="宋体" panose="02010600030101010101" pitchFamily="2" charset="-122"/>
              </a:rPr>
              <a:t> </a:t>
            </a:r>
            <a:r>
              <a:rPr lang="en-US" altLang="zh-CN">
                <a:solidFill>
                  <a:srgbClr val="333333"/>
                </a:solidFill>
                <a:latin typeface="宋体" panose="02010600030101010101" pitchFamily="2" charset="-122"/>
                <a:ea typeface="宋体" panose="02010600030101010101" pitchFamily="2" charset="-122"/>
                <a:cs typeface="宋体" panose="02010600030101010101" pitchFamily="2" charset="-122"/>
              </a:rPr>
              <a:t>SQL</a:t>
            </a:r>
            <a:r>
              <a:rPr lang="zh-CN" altLang="en-US" b="0" i="0">
                <a:solidFill>
                  <a:srgbClr val="333333"/>
                </a:solidFill>
                <a:effectLst/>
                <a:latin typeface="宋体" panose="02010600030101010101" pitchFamily="2" charset="-122"/>
                <a:ea typeface="宋体" panose="02010600030101010101" pitchFamily="2" charset="-122"/>
                <a:cs typeface="宋体" panose="02010600030101010101" pitchFamily="2" charset="-122"/>
              </a:rPr>
              <a:t>全称</a:t>
            </a:r>
            <a:r>
              <a:rPr lang="zh-CN" altLang="en-US" b="0" i="0" dirty="0">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cs typeface="宋体" panose="02010600030101010101" pitchFamily="2" charset="-122"/>
              </a:rPr>
              <a:t> Structured Query Language</a:t>
            </a:r>
            <a:r>
              <a:rPr lang="zh-CN" altLang="en-US" b="0" i="0" dirty="0">
                <a:solidFill>
                  <a:srgbClr val="333333"/>
                </a:solidFill>
                <a:effectLst/>
                <a:latin typeface="宋体" panose="02010600030101010101" pitchFamily="2" charset="-122"/>
                <a:ea typeface="宋体" panose="02010600030101010101" pitchFamily="2" charset="-122"/>
                <a:cs typeface="宋体" panose="02010600030101010101" pitchFamily="2" charset="-122"/>
              </a:rPr>
              <a:t>，结构化查询语言，</a:t>
            </a:r>
            <a:r>
              <a:rPr lang="zh-CN" altLang="zh-CN" dirty="0">
                <a:latin typeface="宋体" panose="02010600030101010101" pitchFamily="2" charset="-122"/>
                <a:ea typeface="宋体" panose="02010600030101010101" pitchFamily="2" charset="-122"/>
                <a:cs typeface="宋体" panose="02010600030101010101" pitchFamily="2" charset="-122"/>
              </a:rPr>
              <a:t>用于</a:t>
            </a:r>
            <a:r>
              <a:rPr lang="zh-CN"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访问和处理数据库的标准的计算机语言</a:t>
            </a:r>
            <a:r>
              <a:rPr lang="zh-CN" altLang="en-US"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0" indent="0">
              <a:spcBef>
                <a:spcPts val="360"/>
              </a:spcBef>
              <a:spcAft>
                <a:spcPts val="360"/>
              </a:spcAft>
              <a:buNone/>
            </a:pPr>
            <a:r>
              <a:rPr lang="en-US" altLang="zh-CN">
                <a:latin typeface="宋体" panose="02010600030101010101" pitchFamily="2" charset="-122"/>
                <a:ea typeface="宋体" panose="02010600030101010101" pitchFamily="2" charset="-122"/>
                <a:cs typeface="宋体" panose="02010600030101010101" pitchFamily="2" charset="-122"/>
              </a:rPr>
              <a:t>     </a:t>
            </a:r>
            <a:r>
              <a:rPr lang="en-US" altLang="zh-CN" dirty="0">
                <a:latin typeface="宋体" panose="02010600030101010101" pitchFamily="2" charset="-122"/>
                <a:ea typeface="宋体" panose="02010600030101010101" pitchFamily="2" charset="-122"/>
                <a:cs typeface="宋体" panose="02010600030101010101" pitchFamily="2" charset="-122"/>
              </a:rPr>
              <a:t>SQL</a:t>
            </a:r>
            <a:r>
              <a:rPr lang="zh-CN" altLang="en-US" dirty="0">
                <a:latin typeface="宋体" panose="02010600030101010101" pitchFamily="2" charset="-122"/>
                <a:ea typeface="宋体" panose="02010600030101010101" pitchFamily="2" charset="-122"/>
                <a:cs typeface="宋体" panose="02010600030101010101" pitchFamily="2" charset="-122"/>
              </a:rPr>
              <a:t>语言</a:t>
            </a:r>
            <a:r>
              <a:rPr lang="en-US" altLang="zh-CN" dirty="0">
                <a:latin typeface="宋体" panose="02010600030101010101" pitchFamily="2" charset="-122"/>
                <a:ea typeface="宋体" panose="02010600030101010101" pitchFamily="2" charset="-122"/>
                <a:cs typeface="宋体" panose="02010600030101010101" pitchFamily="2" charset="-122"/>
              </a:rPr>
              <a:t>1974</a:t>
            </a:r>
            <a:r>
              <a:rPr lang="zh-CN" altLang="en-US" dirty="0">
                <a:latin typeface="宋体" panose="02010600030101010101" pitchFamily="2" charset="-122"/>
                <a:ea typeface="宋体" panose="02010600030101010101" pitchFamily="2" charset="-122"/>
                <a:cs typeface="宋体" panose="02010600030101010101" pitchFamily="2" charset="-122"/>
              </a:rPr>
              <a:t>年由</a:t>
            </a:r>
            <a:r>
              <a:rPr lang="en-US" altLang="zh-CN" dirty="0">
                <a:latin typeface="宋体" panose="02010600030101010101" pitchFamily="2" charset="-122"/>
                <a:ea typeface="宋体" panose="02010600030101010101" pitchFamily="2" charset="-122"/>
                <a:cs typeface="宋体" panose="02010600030101010101" pitchFamily="2" charset="-122"/>
              </a:rPr>
              <a:t>Boyce</a:t>
            </a:r>
            <a:r>
              <a:rPr lang="zh-CN" altLang="en-US" dirty="0">
                <a:latin typeface="宋体" panose="02010600030101010101" pitchFamily="2" charset="-122"/>
                <a:ea typeface="宋体" panose="02010600030101010101" pitchFamily="2" charset="-122"/>
                <a:cs typeface="宋体" panose="02010600030101010101" pitchFamily="2" charset="-122"/>
              </a:rPr>
              <a:t>和</a:t>
            </a:r>
            <a:r>
              <a:rPr lang="en-US" altLang="zh-CN" dirty="0">
                <a:latin typeface="宋体" panose="02010600030101010101" pitchFamily="2" charset="-122"/>
                <a:ea typeface="宋体" panose="02010600030101010101" pitchFamily="2" charset="-122"/>
                <a:cs typeface="宋体" panose="02010600030101010101" pitchFamily="2" charset="-122"/>
              </a:rPr>
              <a:t>Chamberlin</a:t>
            </a:r>
            <a:r>
              <a:rPr lang="zh-CN" altLang="en-US" dirty="0">
                <a:latin typeface="宋体" panose="02010600030101010101" pitchFamily="2" charset="-122"/>
                <a:ea typeface="宋体" panose="02010600030101010101" pitchFamily="2" charset="-122"/>
                <a:cs typeface="宋体" panose="02010600030101010101" pitchFamily="2" charset="-122"/>
              </a:rPr>
              <a:t>提出，并首先在</a:t>
            </a:r>
            <a:r>
              <a:rPr lang="en-US" altLang="zh-CN" dirty="0">
                <a:latin typeface="宋体" panose="02010600030101010101" pitchFamily="2" charset="-122"/>
                <a:ea typeface="宋体" panose="02010600030101010101" pitchFamily="2" charset="-122"/>
                <a:cs typeface="宋体" panose="02010600030101010101" pitchFamily="2" charset="-122"/>
              </a:rPr>
              <a:t>IBM</a:t>
            </a:r>
            <a:r>
              <a:rPr lang="zh-CN" altLang="en-US" dirty="0">
                <a:latin typeface="宋体" panose="02010600030101010101" pitchFamily="2" charset="-122"/>
                <a:ea typeface="宋体" panose="02010600030101010101" pitchFamily="2" charset="-122"/>
                <a:cs typeface="宋体" panose="02010600030101010101" pitchFamily="2" charset="-122"/>
              </a:rPr>
              <a:t>公司研制的关系数据库系统</a:t>
            </a:r>
            <a:r>
              <a:rPr lang="en-US" altLang="zh-CN" dirty="0" err="1">
                <a:latin typeface="宋体" panose="02010600030101010101" pitchFamily="2" charset="-122"/>
                <a:ea typeface="宋体" panose="02010600030101010101" pitchFamily="2" charset="-122"/>
                <a:cs typeface="宋体" panose="02010600030101010101" pitchFamily="2" charset="-122"/>
              </a:rPr>
              <a:t>SystemR</a:t>
            </a:r>
            <a:r>
              <a:rPr lang="zh-CN" altLang="en-US" dirty="0">
                <a:latin typeface="宋体" panose="02010600030101010101" pitchFamily="2" charset="-122"/>
                <a:ea typeface="宋体" panose="02010600030101010101" pitchFamily="2" charset="-122"/>
                <a:cs typeface="宋体" panose="02010600030101010101" pitchFamily="2" charset="-122"/>
              </a:rPr>
              <a:t>上</a:t>
            </a:r>
            <a:r>
              <a:rPr lang="zh-CN" altLang="en-US">
                <a:latin typeface="宋体" panose="02010600030101010101" pitchFamily="2" charset="-122"/>
                <a:ea typeface="宋体" panose="02010600030101010101" pitchFamily="2" charset="-122"/>
                <a:cs typeface="宋体" panose="02010600030101010101" pitchFamily="2" charset="-122"/>
              </a:rPr>
              <a:t>实现。</a:t>
            </a:r>
            <a:endParaRPr lang="zh-CN" altLang="en-US">
              <a:latin typeface="宋体" panose="02010600030101010101" pitchFamily="2" charset="-122"/>
              <a:ea typeface="宋体" panose="02010600030101010101" pitchFamily="2" charset="-122"/>
              <a:cs typeface="宋体" panose="02010600030101010101" pitchFamily="2" charset="-122"/>
            </a:endParaRPr>
          </a:p>
          <a:p>
            <a:pPr marL="0" indent="0">
              <a:spcBef>
                <a:spcPts val="360"/>
              </a:spcBef>
              <a:spcAft>
                <a:spcPts val="360"/>
              </a:spcAft>
              <a:buNone/>
            </a:pPr>
            <a:r>
              <a:rPr lang="zh-CN" altLang="en-US">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a:latin typeface="宋体" panose="02010600030101010101" pitchFamily="2" charset="-122"/>
              <a:ea typeface="宋体" panose="02010600030101010101" pitchFamily="2" charset="-122"/>
              <a:cs typeface="宋体" panose="02010600030101010101" pitchFamily="2" charset="-122"/>
            </a:endParaRPr>
          </a:p>
          <a:p>
            <a:pPr>
              <a:spcBef>
                <a:spcPts val="360"/>
              </a:spcBef>
              <a:spcAft>
                <a:spcPts val="360"/>
              </a:spcAft>
              <a:buFont typeface="Wingdings" panose="05000000000000000000" pitchFamily="2" charset="2"/>
              <a:buChar char="u"/>
            </a:pPr>
            <a:r>
              <a:rPr lang="zh-CN" altLang="en-US">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 经过多年发展，</a:t>
            </a:r>
            <a:r>
              <a:rPr>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SQL</a:t>
            </a:r>
            <a:r>
              <a:rPr lang="zh-CN" altLang="en-US">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以成为数据库领域统一的数据操作标准语言，可以说几乎市面上所有的数据库系统都支持使用</a:t>
            </a:r>
            <a:r>
              <a:rPr>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SQL</a:t>
            </a:r>
            <a:r>
              <a:rPr lang="zh-CN" altLang="en-US">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语言来操作 </a:t>
            </a:r>
            <a:endParaRPr lang="en-US" altLang="zh-CN">
              <a:latin typeface="宋体" panose="02010600030101010101" pitchFamily="2" charset="-122"/>
              <a:ea typeface="宋体" panose="02010600030101010101" pitchFamily="2" charset="-122"/>
              <a:cs typeface="宋体" panose="02010600030101010101" pitchFamily="2" charset="-122"/>
            </a:endParaRPr>
          </a:p>
          <a:p>
            <a:pPr marL="0" indent="0">
              <a:spcBef>
                <a:spcPts val="360"/>
              </a:spcBef>
              <a:spcAft>
                <a:spcPts val="360"/>
              </a:spcAft>
              <a:buNone/>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0" indent="0" algn="ctr">
              <a:spcBef>
                <a:spcPts val="360"/>
              </a:spcBef>
              <a:spcAft>
                <a:spcPts val="360"/>
              </a:spcAft>
              <a:buNone/>
            </a:pPr>
            <a:r>
              <a:rPr lang="zh-CN" altLang="en-US" sz="3200" b="1" dirty="0">
                <a:solidFill>
                  <a:srgbClr val="FF0000"/>
                </a:solidFill>
                <a:latin typeface="纤黑体" panose="02000000000000000000" charset="-122"/>
                <a:ea typeface="纤黑体" panose="02000000000000000000" charset="-122"/>
                <a:cs typeface="纤黑体" panose="02000000000000000000" charset="-122"/>
              </a:rPr>
              <a:t>简单来说，</a:t>
            </a:r>
            <a:r>
              <a:rPr sz="3200" b="1" dirty="0">
                <a:solidFill>
                  <a:srgbClr val="FF0000"/>
                </a:solidFill>
                <a:latin typeface="纤黑体" panose="02000000000000000000" charset="-122"/>
                <a:ea typeface="纤黑体" panose="02000000000000000000" charset="-122"/>
                <a:cs typeface="纤黑体" panose="02000000000000000000" charset="-122"/>
              </a:rPr>
              <a:t>SQL</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语言就是操作数据库的专用工具</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0" indent="0">
              <a:spcBef>
                <a:spcPts val="360"/>
              </a:spcBef>
              <a:spcAft>
                <a:spcPts val="360"/>
              </a:spcAft>
              <a:buNone/>
            </a:pP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01 (119)"/>
          <p:cNvPicPr>
            <a:picLocks noChangeAspect="1"/>
          </p:cNvPicPr>
          <p:nvPr/>
        </p:nvPicPr>
        <p:blipFill>
          <a:blip r:embed="rId1"/>
          <a:stretch>
            <a:fillRect/>
          </a:stretch>
        </p:blipFill>
        <p:spPr>
          <a:xfrm>
            <a:off x="10460990" y="4897120"/>
            <a:ext cx="2004060" cy="2004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语言的分类</a:t>
            </a:r>
          </a:p>
        </p:txBody>
      </p:sp>
      <p:sp>
        <p:nvSpPr>
          <p:cNvPr id="3" name="文本占位符 2"/>
          <p:cNvSpPr>
            <a:spLocks noGrp="1"/>
          </p:cNvSpPr>
          <p:nvPr>
            <p:ph type="body" sz="quarter" idx="11"/>
          </p:nvPr>
        </p:nvSpPr>
        <p:spPr/>
        <p:txBody>
          <a:bodyPr/>
          <a:p>
            <a:r>
              <a:rPr lang="zh-CN" altLang="en-US"/>
              <a:t>由于数据库管理系统（数据库软件）功能非常多，不仅仅是存储数据，还要包含：数据的管理、表的管理、库的管理、账户管理、权限管理等等。</a:t>
            </a:r>
            <a:endParaRPr lang="zh-CN" altLang="en-US"/>
          </a:p>
          <a:p>
            <a:r>
              <a:rPr lang="zh-CN" altLang="en-US"/>
              <a:t>所以，操作数据库的</a:t>
            </a:r>
            <a:r>
              <a:rPr lang="en-US" altLang="zh-CN"/>
              <a:t>SQL</a:t>
            </a:r>
            <a:r>
              <a:rPr lang="zh-CN" altLang="en-US"/>
              <a:t>语言，也基于功能，可以划分为</a:t>
            </a:r>
            <a:r>
              <a:rPr lang="en-US" altLang="zh-CN"/>
              <a:t>4</a:t>
            </a:r>
            <a:r>
              <a:rPr lang="zh-CN" altLang="en-US"/>
              <a:t>类：</a:t>
            </a:r>
            <a:endParaRPr lang="zh-CN" altLang="en-US"/>
          </a:p>
          <a:p>
            <a:pPr marL="285750" indent="-285750">
              <a:buFont typeface="Arial" panose="020B0604020202020204" pitchFamily="34" charset="0"/>
              <a:buChar char="•"/>
            </a:pPr>
            <a:r>
              <a:rPr lang="zh-CN" altLang="en-US"/>
              <a:t>数据定义：</a:t>
            </a:r>
            <a:r>
              <a:rPr lang="en-US" altLang="zh-CN"/>
              <a:t>DDL</a:t>
            </a:r>
            <a:r>
              <a:rPr lang="zh-CN" altLang="en-US"/>
              <a:t>（Data Definition Language）</a:t>
            </a:r>
            <a:endParaRPr lang="zh-CN" altLang="en-US"/>
          </a:p>
          <a:p>
            <a:pPr marL="742950" lvl="1" indent="-285750" algn="l">
              <a:buClrTx/>
              <a:buSzTx/>
              <a:buFont typeface="Arial" panose="020B0604020202020204" pitchFamily="34" charset="0"/>
              <a:buChar char="•"/>
            </a:pPr>
            <a:r>
              <a:rPr lang="zh-CN" altLang="en-US" sz="1200" b="0">
                <a:latin typeface="宋体" panose="02010600030101010101" pitchFamily="2" charset="-122"/>
                <a:ea typeface="宋体" panose="02010600030101010101" pitchFamily="2" charset="-122"/>
              </a:rPr>
              <a:t>库的创建删除、表的创建删除等</a:t>
            </a:r>
            <a:endParaRPr lang="zh-CN" altLang="en-US" sz="1200" b="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a:t>数据操纵：</a:t>
            </a:r>
            <a:r>
              <a:rPr lang="en-US" altLang="zh-CN"/>
              <a:t>DML</a:t>
            </a:r>
            <a:r>
              <a:rPr lang="zh-CN" altLang="en-US"/>
              <a:t>（Data Manipulation Language）</a:t>
            </a:r>
            <a:endParaRPr lang="zh-CN" altLang="en-US"/>
          </a:p>
          <a:p>
            <a:pPr marL="742950" lvl="1" indent="-285750" algn="l">
              <a:buClrTx/>
              <a:buSzTx/>
              <a:buFont typeface="Arial" panose="020B0604020202020204" pitchFamily="34" charset="0"/>
              <a:buChar char="•"/>
            </a:pPr>
            <a:r>
              <a:rPr lang="zh-CN" altLang="en-US" sz="1200" b="0">
                <a:latin typeface="宋体" panose="02010600030101010101" pitchFamily="2" charset="-122"/>
                <a:ea typeface="宋体" panose="02010600030101010101" pitchFamily="2" charset="-122"/>
              </a:rPr>
              <a:t>新增数据、删除数据、修改数据等</a:t>
            </a:r>
            <a:endParaRPr lang="zh-CN" altLang="en-US" sz="1200" b="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a:t>数据控制：</a:t>
            </a:r>
            <a:r>
              <a:rPr lang="en-US" altLang="zh-CN"/>
              <a:t>DCL</a:t>
            </a:r>
            <a:r>
              <a:rPr lang="zh-CN" altLang="en-US"/>
              <a:t>（</a:t>
            </a:r>
            <a:r>
              <a:rPr lang="en-US" altLang="zh-CN"/>
              <a:t>Data Control Language</a:t>
            </a:r>
            <a:r>
              <a:rPr lang="zh-CN" altLang="en-US"/>
              <a:t>）</a:t>
            </a:r>
            <a:endParaRPr lang="zh-CN" altLang="en-US"/>
          </a:p>
          <a:p>
            <a:pPr marL="742950" lvl="1" indent="-285750" algn="l">
              <a:buClrTx/>
              <a:buSzTx/>
              <a:buFont typeface="Arial" panose="020B0604020202020204" pitchFamily="34" charset="0"/>
              <a:buChar char="•"/>
            </a:pPr>
            <a:r>
              <a:rPr lang="zh-CN" altLang="en-US" sz="1200" b="0">
                <a:latin typeface="宋体" panose="02010600030101010101" pitchFamily="2" charset="-122"/>
                <a:ea typeface="宋体" panose="02010600030101010101" pitchFamily="2" charset="-122"/>
              </a:rPr>
              <a:t>新增用户、删除用户、密码修改、权限管理等</a:t>
            </a:r>
            <a:endParaRPr lang="zh-CN" altLang="en-US" sz="1200" b="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a:t>数据查询：</a:t>
            </a:r>
            <a:r>
              <a:rPr lang="en-US" altLang="zh-CN"/>
              <a:t>DQL</a:t>
            </a:r>
            <a:r>
              <a:rPr lang="zh-CN" altLang="en-US"/>
              <a:t>（</a:t>
            </a:r>
            <a:r>
              <a:rPr lang="en-US" altLang="zh-CN"/>
              <a:t>Data Query Language</a:t>
            </a:r>
            <a:r>
              <a:rPr lang="zh-CN" altLang="en-US"/>
              <a:t>）</a:t>
            </a:r>
            <a:endParaRPr lang="zh-CN" altLang="en-US"/>
          </a:p>
          <a:p>
            <a:pPr marL="742950" lvl="1" indent="-285750">
              <a:buFont typeface="Arial" panose="020B0604020202020204" pitchFamily="34" charset="0"/>
              <a:buChar char="•"/>
            </a:pPr>
            <a:r>
              <a:rPr lang="zh-CN" altLang="en-US" sz="1200" b="0">
                <a:latin typeface="宋体" panose="02010600030101010101" pitchFamily="2" charset="-122"/>
                <a:ea typeface="宋体" panose="02010600030101010101" pitchFamily="2" charset="-122"/>
              </a:rPr>
              <a:t>基于需求查询和计算数据</a:t>
            </a:r>
            <a:endParaRPr lang="zh-CN" altLang="en-US" sz="1200" b="0">
              <a:latin typeface="宋体" panose="02010600030101010101" pitchFamily="2" charset="-122"/>
              <a:ea typeface="宋体" panose="02010600030101010101" pitchFamily="2" charset="-122"/>
            </a:endParaRPr>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的语法特征</a:t>
            </a:r>
          </a:p>
        </p:txBody>
      </p:sp>
      <p:sp>
        <p:nvSpPr>
          <p:cNvPr id="3" name="文本占位符 2"/>
          <p:cNvSpPr>
            <a:spLocks noGrp="1"/>
          </p:cNvSpPr>
          <p:nvPr>
            <p:ph type="body" sz="quarter" idx="11"/>
          </p:nvPr>
        </p:nvSpPr>
        <p:spPr/>
        <p:txBody>
          <a:bodyPr/>
          <a:p>
            <a:r>
              <a:rPr lang="zh-CN" altLang="en-US" b="0"/>
              <a:t>在学习</a:t>
            </a:r>
            <a:r>
              <a:rPr lang="en-US" altLang="zh-CN" b="0"/>
              <a:t>DDL</a:t>
            </a:r>
            <a:r>
              <a:rPr lang="zh-CN" altLang="en-US" b="0"/>
              <a:t>、</a:t>
            </a:r>
            <a:r>
              <a:rPr lang="en-US" altLang="zh-CN" b="0"/>
              <a:t>DQL</a:t>
            </a:r>
            <a:r>
              <a:rPr lang="zh-CN" altLang="en-US" b="0"/>
              <a:t>等之前，我们先来了解</a:t>
            </a:r>
            <a:r>
              <a:rPr lang="en-US" altLang="zh-CN" b="0"/>
              <a:t>SQL</a:t>
            </a:r>
            <a:r>
              <a:rPr lang="zh-CN" altLang="en-US" b="0"/>
              <a:t>的语法特征。</a:t>
            </a:r>
            <a:endParaRPr lang="zh-CN" altLang="en-US" b="0"/>
          </a:p>
          <a:p>
            <a:pPr marL="285750" indent="-285750">
              <a:buFont typeface="Arial" panose="020B0604020202020204" pitchFamily="34" charset="0"/>
              <a:buChar char="•"/>
            </a:pPr>
            <a:r>
              <a:rPr lang="en-US" altLang="zh-CN" b="0"/>
              <a:t>SQL</a:t>
            </a:r>
            <a:r>
              <a:rPr lang="zh-CN" altLang="en-US" b="0"/>
              <a:t>语言，大小写不敏感</a:t>
            </a:r>
            <a:endParaRPr lang="zh-CN" altLang="en-US" b="0"/>
          </a:p>
          <a:p>
            <a:pPr marL="285750" indent="-285750">
              <a:buFont typeface="Arial" panose="020B0604020202020204" pitchFamily="34" charset="0"/>
              <a:buChar char="•"/>
            </a:pPr>
            <a:r>
              <a:rPr lang="en-US" altLang="zh-CN" b="0"/>
              <a:t>SQL</a:t>
            </a:r>
            <a:r>
              <a:rPr lang="zh-CN" altLang="en-US" b="0"/>
              <a:t>可以单行或多行书写，最后以</a:t>
            </a:r>
            <a:r>
              <a:rPr lang="en-US" altLang="zh-CN" b="0"/>
              <a:t>;</a:t>
            </a:r>
            <a:r>
              <a:rPr lang="zh-CN" altLang="en-US" b="0"/>
              <a:t>号结束</a:t>
            </a:r>
            <a:endParaRPr lang="zh-CN" altLang="en-US" b="0"/>
          </a:p>
          <a:p>
            <a:pPr marL="285750" indent="-285750">
              <a:buFont typeface="Arial" panose="020B0604020202020204" pitchFamily="34" charset="0"/>
              <a:buChar char="•"/>
            </a:pPr>
            <a:r>
              <a:rPr lang="en-US" altLang="zh-CN" b="0"/>
              <a:t>SQL</a:t>
            </a:r>
            <a:r>
              <a:rPr lang="zh-CN" altLang="en-US" b="0"/>
              <a:t>支持注释：</a:t>
            </a:r>
            <a:endParaRPr lang="zh-CN" altLang="en-US" b="0"/>
          </a:p>
          <a:p>
            <a:pPr marL="742950" lvl="1" indent="-285750">
              <a:buFont typeface="Arial" panose="020B0604020202020204" pitchFamily="34" charset="0"/>
              <a:buChar char="•"/>
            </a:pPr>
            <a:r>
              <a:rPr lang="zh-CN" altLang="en-US" sz="1800" b="0">
                <a:latin typeface="宋体" panose="02010600030101010101" pitchFamily="2" charset="-122"/>
                <a:ea typeface="宋体" panose="02010600030101010101" pitchFamily="2" charset="-122"/>
              </a:rPr>
              <a:t>单行注释：</a:t>
            </a:r>
            <a:r>
              <a:rPr lang="en-US" altLang="zh-CN" sz="1800" b="0">
                <a:latin typeface="宋体" panose="02010600030101010101" pitchFamily="2" charset="-122"/>
                <a:ea typeface="宋体" panose="02010600030101010101" pitchFamily="2" charset="-122"/>
              </a:rPr>
              <a:t> -- </a:t>
            </a:r>
            <a:r>
              <a:rPr lang="zh-CN" altLang="en-US" sz="1800" b="0">
                <a:latin typeface="宋体" panose="02010600030101010101" pitchFamily="2" charset="-122"/>
                <a:ea typeface="宋体" panose="02010600030101010101" pitchFamily="2" charset="-122"/>
              </a:rPr>
              <a:t>注释内容（</a:t>
            </a:r>
            <a:r>
              <a:rPr lang="en-US" altLang="zh-CN" sz="1800" b="0">
                <a:latin typeface="宋体" panose="02010600030101010101" pitchFamily="2" charset="-122"/>
                <a:ea typeface="宋体" panose="02010600030101010101" pitchFamily="2" charset="-122"/>
              </a:rPr>
              <a:t>--</a:t>
            </a:r>
            <a:r>
              <a:rPr lang="zh-CN" altLang="en-US" sz="1800" b="0">
                <a:latin typeface="宋体" panose="02010600030101010101" pitchFamily="2" charset="-122"/>
                <a:ea typeface="宋体" panose="02010600030101010101" pitchFamily="2" charset="-122"/>
              </a:rPr>
              <a:t>后面一定要有一个空格）</a:t>
            </a:r>
            <a:endParaRPr lang="zh-CN" altLang="en-US" sz="1800" b="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sz="1800" b="0">
                <a:latin typeface="宋体" panose="02010600030101010101" pitchFamily="2" charset="-122"/>
                <a:ea typeface="宋体" panose="02010600030101010101" pitchFamily="2" charset="-122"/>
              </a:rPr>
              <a:t>单行注释：</a:t>
            </a:r>
            <a:r>
              <a:rPr lang="en-US" altLang="zh-CN" sz="1800" b="0">
                <a:latin typeface="宋体" panose="02010600030101010101" pitchFamily="2" charset="-122"/>
                <a:ea typeface="宋体" panose="02010600030101010101" pitchFamily="2" charset="-122"/>
              </a:rPr>
              <a:t># </a:t>
            </a:r>
            <a:r>
              <a:rPr lang="zh-CN" altLang="en-US" sz="1800" b="0">
                <a:latin typeface="宋体" panose="02010600030101010101" pitchFamily="2" charset="-122"/>
                <a:ea typeface="宋体" panose="02010600030101010101" pitchFamily="2" charset="-122"/>
              </a:rPr>
              <a:t>注释内容（</a:t>
            </a:r>
            <a:r>
              <a:rPr lang="en-US" altLang="zh-CN" sz="1800" b="0">
                <a:latin typeface="宋体" panose="02010600030101010101" pitchFamily="2" charset="-122"/>
                <a:ea typeface="宋体" panose="02010600030101010101" pitchFamily="2" charset="-122"/>
              </a:rPr>
              <a:t># </a:t>
            </a:r>
            <a:r>
              <a:rPr lang="zh-CN" altLang="en-US" sz="1800" b="0">
                <a:latin typeface="宋体" panose="02010600030101010101" pitchFamily="2" charset="-122"/>
                <a:ea typeface="宋体" panose="02010600030101010101" pitchFamily="2" charset="-122"/>
              </a:rPr>
              <a:t>后面可以不加空格，推荐加上）</a:t>
            </a:r>
            <a:endParaRPr lang="zh-CN" altLang="en-US" sz="1800" b="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sz="1800" b="0">
                <a:latin typeface="宋体" panose="02010600030101010101" pitchFamily="2" charset="-122"/>
                <a:ea typeface="宋体" panose="02010600030101010101" pitchFamily="2" charset="-122"/>
              </a:rPr>
              <a:t>多行注释：</a:t>
            </a:r>
            <a:r>
              <a:rPr lang="en-US" altLang="zh-CN" sz="1800" b="0">
                <a:latin typeface="宋体" panose="02010600030101010101" pitchFamily="2" charset="-122"/>
                <a:ea typeface="宋体" panose="02010600030101010101" pitchFamily="2" charset="-122"/>
              </a:rPr>
              <a:t>/*  </a:t>
            </a:r>
            <a:r>
              <a:rPr lang="zh-CN" altLang="en-US" sz="1800" b="0">
                <a:latin typeface="宋体" panose="02010600030101010101" pitchFamily="2" charset="-122"/>
                <a:ea typeface="宋体" panose="02010600030101010101" pitchFamily="2" charset="-122"/>
              </a:rPr>
              <a:t>注释内容</a:t>
            </a:r>
            <a:r>
              <a:rPr lang="en-US" altLang="zh-CN" sz="1800" b="0">
                <a:latin typeface="宋体" panose="02010600030101010101" pitchFamily="2" charset="-122"/>
                <a:ea typeface="宋体" panose="02010600030101010101" pitchFamily="2" charset="-122"/>
              </a:rPr>
              <a:t>  */</a:t>
            </a:r>
            <a:endParaRPr lang="zh-CN" altLang="en-US" b="0">
              <a:latin typeface="宋体" panose="02010600030101010101" pitchFamily="2" charset="-122"/>
              <a:ea typeface="宋体" panose="02010600030101010101" pitchFamily="2" charset="-122"/>
            </a:endParaRPr>
          </a:p>
          <a:p>
            <a:endParaRPr lang="zh-CN" altLang="en-US" b="0"/>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库管理</a:t>
            </a:r>
          </a:p>
        </p:txBody>
      </p:sp>
      <p:sp>
        <p:nvSpPr>
          <p:cNvPr id="3" name="文本占位符 2"/>
          <p:cNvSpPr>
            <a:spLocks noGrp="1"/>
          </p:cNvSpPr>
          <p:nvPr>
            <p:ph type="body" sz="quarter" idx="11"/>
          </p:nvPr>
        </p:nvSpPr>
        <p:spPr/>
        <p:txBody>
          <a:bodyPr/>
          <a:p>
            <a:r>
              <a:rPr lang="zh-CN" altLang="en-US" b="0"/>
              <a:t>现在来简单学习一下数据库管理的相关</a:t>
            </a:r>
            <a:r>
              <a:rPr lang="en-US" altLang="zh-CN" b="0"/>
              <a:t>SQL</a:t>
            </a:r>
            <a:endParaRPr lang="en-US" altLang="zh-CN" b="0"/>
          </a:p>
          <a:p>
            <a:endParaRPr lang="en-US" altLang="zh-CN" b="0"/>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
        <p:nvSpPr>
          <p:cNvPr id="5" name="矩形 4"/>
          <p:cNvSpPr/>
          <p:nvPr/>
        </p:nvSpPr>
        <p:spPr>
          <a:xfrm>
            <a:off x="798830" y="211391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查看数据库</a:t>
            </a:r>
            <a:endParaRPr lang="zh-CN" altLang="en-US"/>
          </a:p>
        </p:txBody>
      </p:sp>
      <p:pic>
        <p:nvPicPr>
          <p:cNvPr id="6" name="图片 5"/>
          <p:cNvPicPr>
            <a:picLocks noChangeAspect="1"/>
          </p:cNvPicPr>
          <p:nvPr/>
        </p:nvPicPr>
        <p:blipFill>
          <a:blip r:embed="rId2"/>
          <a:stretch>
            <a:fillRect/>
          </a:stretch>
        </p:blipFill>
        <p:spPr>
          <a:xfrm>
            <a:off x="798830" y="2582545"/>
            <a:ext cx="1828800" cy="289560"/>
          </a:xfrm>
          <a:prstGeom prst="rect">
            <a:avLst/>
          </a:prstGeom>
        </p:spPr>
      </p:pic>
      <p:sp>
        <p:nvSpPr>
          <p:cNvPr id="7" name="矩形 6"/>
          <p:cNvSpPr/>
          <p:nvPr/>
        </p:nvSpPr>
        <p:spPr>
          <a:xfrm>
            <a:off x="798830" y="308229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使用数据库</a:t>
            </a:r>
            <a:endParaRPr lang="zh-CN" altLang="en-US"/>
          </a:p>
        </p:txBody>
      </p:sp>
      <p:pic>
        <p:nvPicPr>
          <p:cNvPr id="8" name="图片 7"/>
          <p:cNvPicPr>
            <a:picLocks noChangeAspect="1"/>
          </p:cNvPicPr>
          <p:nvPr/>
        </p:nvPicPr>
        <p:blipFill>
          <a:blip r:embed="rId3"/>
          <a:stretch>
            <a:fillRect/>
          </a:stretch>
        </p:blipFill>
        <p:spPr>
          <a:xfrm>
            <a:off x="798830" y="3514725"/>
            <a:ext cx="1600200" cy="320040"/>
          </a:xfrm>
          <a:prstGeom prst="rect">
            <a:avLst/>
          </a:prstGeom>
        </p:spPr>
      </p:pic>
      <p:sp>
        <p:nvSpPr>
          <p:cNvPr id="9" name="矩形 8"/>
          <p:cNvSpPr/>
          <p:nvPr/>
        </p:nvSpPr>
        <p:spPr>
          <a:xfrm>
            <a:off x="772795" y="405765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创建数据库</a:t>
            </a:r>
            <a:endParaRPr lang="zh-CN" altLang="en-US"/>
          </a:p>
        </p:txBody>
      </p:sp>
      <p:pic>
        <p:nvPicPr>
          <p:cNvPr id="10" name="图片 9"/>
          <p:cNvPicPr>
            <a:picLocks noChangeAspect="1"/>
          </p:cNvPicPr>
          <p:nvPr/>
        </p:nvPicPr>
        <p:blipFill>
          <a:blip r:embed="rId4"/>
          <a:stretch>
            <a:fillRect/>
          </a:stretch>
        </p:blipFill>
        <p:spPr>
          <a:xfrm>
            <a:off x="772795" y="4477385"/>
            <a:ext cx="4846320" cy="312420"/>
          </a:xfrm>
          <a:prstGeom prst="rect">
            <a:avLst/>
          </a:prstGeom>
        </p:spPr>
      </p:pic>
      <p:sp>
        <p:nvSpPr>
          <p:cNvPr id="11" name="矩形 10"/>
          <p:cNvSpPr/>
          <p:nvPr/>
        </p:nvSpPr>
        <p:spPr>
          <a:xfrm>
            <a:off x="772795" y="492569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删除数据库</a:t>
            </a:r>
            <a:endParaRPr lang="zh-CN" altLang="en-US"/>
          </a:p>
        </p:txBody>
      </p:sp>
      <p:pic>
        <p:nvPicPr>
          <p:cNvPr id="12" name="图片 11"/>
          <p:cNvPicPr>
            <a:picLocks noChangeAspect="1"/>
          </p:cNvPicPr>
          <p:nvPr/>
        </p:nvPicPr>
        <p:blipFill>
          <a:blip r:embed="rId5"/>
          <a:stretch>
            <a:fillRect/>
          </a:stretch>
        </p:blipFill>
        <p:spPr>
          <a:xfrm>
            <a:off x="772795" y="5371465"/>
            <a:ext cx="2827020" cy="274320"/>
          </a:xfrm>
          <a:prstGeom prst="rect">
            <a:avLst/>
          </a:prstGeom>
        </p:spPr>
      </p:pic>
      <p:pic>
        <p:nvPicPr>
          <p:cNvPr id="13" name="图片 12"/>
          <p:cNvPicPr>
            <a:picLocks noChangeAspect="1"/>
          </p:cNvPicPr>
          <p:nvPr/>
        </p:nvPicPr>
        <p:blipFill>
          <a:blip r:embed="rId6"/>
          <a:stretch>
            <a:fillRect/>
          </a:stretch>
        </p:blipFill>
        <p:spPr>
          <a:xfrm>
            <a:off x="798830" y="6227445"/>
            <a:ext cx="2202180" cy="259080"/>
          </a:xfrm>
          <a:prstGeom prst="rect">
            <a:avLst/>
          </a:prstGeom>
        </p:spPr>
      </p:pic>
      <p:sp>
        <p:nvSpPr>
          <p:cNvPr id="14" name="矩形 13"/>
          <p:cNvSpPr/>
          <p:nvPr/>
        </p:nvSpPr>
        <p:spPr>
          <a:xfrm>
            <a:off x="772795" y="5781675"/>
            <a:ext cx="306514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查看当前使用的数据库</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表管理</a:t>
            </a:r>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
        <p:nvSpPr>
          <p:cNvPr id="4" name="矩形 3"/>
          <p:cNvSpPr/>
          <p:nvPr/>
        </p:nvSpPr>
        <p:spPr>
          <a:xfrm>
            <a:off x="798830"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查看有哪些表</a:t>
            </a:r>
            <a:endParaRPr lang="zh-CN" altLang="en-US"/>
          </a:p>
        </p:txBody>
      </p:sp>
      <p:pic>
        <p:nvPicPr>
          <p:cNvPr id="6" name="图片 5"/>
          <p:cNvPicPr>
            <a:picLocks noChangeAspect="1"/>
          </p:cNvPicPr>
          <p:nvPr/>
        </p:nvPicPr>
        <p:blipFill>
          <a:blip r:embed="rId2"/>
          <a:stretch>
            <a:fillRect/>
          </a:stretch>
        </p:blipFill>
        <p:spPr>
          <a:xfrm>
            <a:off x="798830" y="2212975"/>
            <a:ext cx="1645920" cy="312420"/>
          </a:xfrm>
          <a:prstGeom prst="rect">
            <a:avLst/>
          </a:prstGeom>
        </p:spPr>
      </p:pic>
      <p:sp>
        <p:nvSpPr>
          <p:cNvPr id="7" name="文本框 6"/>
          <p:cNvSpPr txBox="1"/>
          <p:nvPr/>
        </p:nvSpPr>
        <p:spPr>
          <a:xfrm>
            <a:off x="2637790" y="2212975"/>
            <a:ext cx="2285365" cy="306705"/>
          </a:xfrm>
          <a:prstGeom prst="rect">
            <a:avLst/>
          </a:prstGeom>
          <a:noFill/>
        </p:spPr>
        <p:txBody>
          <a:bodyPr wrap="none">
            <a:spAutoFit/>
          </a:bodyPr>
          <a:p>
            <a:pP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注意：需要先选择数据库哦</a:t>
            </a:r>
            <a:endParaRPr lang="zh-CN" altLang="en-US" sz="1400" b="1" dirty="0">
              <a:solidFill>
                <a:srgbClr val="FF0000"/>
              </a:solidFill>
              <a:latin typeface="纤黑体" panose="02000000000000000000" charset="-122"/>
              <a:ea typeface="纤黑体" panose="02000000000000000000" charset="-122"/>
            </a:endParaRPr>
          </a:p>
        </p:txBody>
      </p:sp>
      <p:sp>
        <p:nvSpPr>
          <p:cNvPr id="8" name="矩形 7"/>
          <p:cNvSpPr/>
          <p:nvPr/>
        </p:nvSpPr>
        <p:spPr>
          <a:xfrm>
            <a:off x="5530215"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创建表</a:t>
            </a:r>
            <a:endParaRPr lang="zh-CN" altLang="en-US"/>
          </a:p>
        </p:txBody>
      </p:sp>
      <p:pic>
        <p:nvPicPr>
          <p:cNvPr id="9" name="图片 8"/>
          <p:cNvPicPr>
            <a:picLocks noChangeAspect="1"/>
          </p:cNvPicPr>
          <p:nvPr/>
        </p:nvPicPr>
        <p:blipFill>
          <a:blip r:embed="rId3"/>
          <a:stretch>
            <a:fillRect/>
          </a:stretch>
        </p:blipFill>
        <p:spPr>
          <a:xfrm>
            <a:off x="5530215" y="2212975"/>
            <a:ext cx="2331720" cy="1470660"/>
          </a:xfrm>
          <a:prstGeom prst="rect">
            <a:avLst/>
          </a:prstGeom>
        </p:spPr>
      </p:pic>
      <p:pic>
        <p:nvPicPr>
          <p:cNvPr id="10" name="图片 9"/>
          <p:cNvPicPr>
            <a:picLocks noChangeAspect="1"/>
          </p:cNvPicPr>
          <p:nvPr/>
        </p:nvPicPr>
        <p:blipFill>
          <a:blip r:embed="rId4"/>
          <a:stretch>
            <a:fillRect/>
          </a:stretch>
        </p:blipFill>
        <p:spPr>
          <a:xfrm>
            <a:off x="5530215" y="3800475"/>
            <a:ext cx="4613275" cy="1522730"/>
          </a:xfrm>
          <a:prstGeom prst="rect">
            <a:avLst/>
          </a:prstGeom>
        </p:spPr>
      </p:pic>
      <p:sp>
        <p:nvSpPr>
          <p:cNvPr id="11" name="矩形 10"/>
          <p:cNvSpPr/>
          <p:nvPr/>
        </p:nvSpPr>
        <p:spPr>
          <a:xfrm>
            <a:off x="798830" y="279336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删除表</a:t>
            </a:r>
            <a:endParaRPr lang="zh-CN" altLang="en-US"/>
          </a:p>
        </p:txBody>
      </p:sp>
      <p:pic>
        <p:nvPicPr>
          <p:cNvPr id="12" name="图片 11"/>
          <p:cNvPicPr>
            <a:picLocks noChangeAspect="1"/>
          </p:cNvPicPr>
          <p:nvPr/>
        </p:nvPicPr>
        <p:blipFill>
          <a:blip r:embed="rId5"/>
          <a:stretch>
            <a:fillRect/>
          </a:stretch>
        </p:blipFill>
        <p:spPr>
          <a:xfrm>
            <a:off x="798830" y="3409315"/>
            <a:ext cx="2110740" cy="274320"/>
          </a:xfrm>
          <a:prstGeom prst="rect">
            <a:avLst/>
          </a:prstGeom>
        </p:spPr>
      </p:pic>
      <p:pic>
        <p:nvPicPr>
          <p:cNvPr id="3" name="图片 2"/>
          <p:cNvPicPr>
            <a:picLocks noChangeAspect="1"/>
          </p:cNvPicPr>
          <p:nvPr/>
        </p:nvPicPr>
        <p:blipFill>
          <a:blip r:embed="rId6"/>
          <a:stretch>
            <a:fillRect/>
          </a:stretch>
        </p:blipFill>
        <p:spPr>
          <a:xfrm>
            <a:off x="798830" y="3881755"/>
            <a:ext cx="3268980" cy="2971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SQL</a:t>
            </a:r>
            <a:r>
              <a:rPr lang="zh-CN" altLang="en-US"/>
              <a:t>语言是什么？有什么作用？</a:t>
            </a:r>
            <a:endParaRPr lang="zh-CN" altLang="en-US"/>
          </a:p>
          <a:p>
            <a:pPr marL="0" indent="0">
              <a:buNone/>
            </a:pPr>
            <a:r>
              <a:rPr lang="en-US" altLang="zh-CN" sz="1400"/>
              <a:t>SQL</a:t>
            </a:r>
            <a:r>
              <a:rPr lang="zh-CN" altLang="en-US" sz="1400"/>
              <a:t>：结构化查询语言，用于操作数据库，通用于绝大多数的数据库软件</a:t>
            </a:r>
            <a:endParaRPr lang="zh-CN" altLang="en-US" sz="1400"/>
          </a:p>
          <a:p>
            <a:pPr marL="0" indent="0">
              <a:buNone/>
            </a:pPr>
            <a:r>
              <a:rPr lang="en-US" altLang="zh-CN"/>
              <a:t>2. SQL</a:t>
            </a:r>
            <a:r>
              <a:rPr lang="zh-CN" altLang="en-US"/>
              <a:t>的特征</a:t>
            </a:r>
            <a:endParaRPr lang="zh-CN" altLang="en-US"/>
          </a:p>
          <a:p>
            <a:pPr marL="285750" indent="-285750">
              <a:buFont typeface="Arial" panose="020B0604020202020204" pitchFamily="34" charset="0"/>
              <a:buChar char="•"/>
            </a:pPr>
            <a:r>
              <a:rPr lang="zh-CN" altLang="en-US" sz="1400"/>
              <a:t>大小写不敏感</a:t>
            </a:r>
            <a:endParaRPr lang="zh-CN" altLang="en-US" sz="1400"/>
          </a:p>
          <a:p>
            <a:pPr marL="285750" indent="-285750">
              <a:buFont typeface="Arial" panose="020B0604020202020204" pitchFamily="34" charset="0"/>
              <a:buChar char="•"/>
            </a:pPr>
            <a:r>
              <a:rPr lang="zh-CN" altLang="en-US" sz="1400"/>
              <a:t>需以</a:t>
            </a:r>
            <a:r>
              <a:rPr lang="en-US" altLang="zh-CN" sz="1400"/>
              <a:t>;</a:t>
            </a:r>
            <a:r>
              <a:rPr lang="zh-CN" altLang="en-US" sz="1400"/>
              <a:t>号结尾</a:t>
            </a:r>
            <a:endParaRPr lang="zh-CN" altLang="en-US" sz="1400"/>
          </a:p>
          <a:p>
            <a:pPr marL="285750" indent="-285750">
              <a:buFont typeface="Arial" panose="020B0604020202020204" pitchFamily="34" charset="0"/>
              <a:buChar char="•"/>
            </a:pPr>
            <a:r>
              <a:rPr lang="zh-CN" altLang="en-US" sz="1400"/>
              <a:t>支持单行、多行注释</a:t>
            </a:r>
            <a:endParaRPr lang="zh-CN" altLang="en-US" sz="1400"/>
          </a:p>
          <a:p>
            <a:pPr marL="0" indent="0">
              <a:buFont typeface="Arial" panose="020B0604020202020204" pitchFamily="34" charset="0"/>
              <a:buNone/>
            </a:pPr>
            <a:r>
              <a:rPr lang="en-US" altLang="zh-CN"/>
              <a:t>3. SQL</a:t>
            </a:r>
            <a:r>
              <a:rPr lang="zh-CN" altLang="en-US"/>
              <a:t>语言的分类</a:t>
            </a:r>
            <a:endParaRPr lang="zh-CN" altLang="en-US"/>
          </a:p>
          <a:p>
            <a:pPr marL="285750" indent="-285750">
              <a:buFont typeface="Arial" panose="020B0604020202020204" pitchFamily="34" charset="0"/>
              <a:buChar char="•"/>
            </a:pPr>
            <a:r>
              <a:rPr lang="en-US" altLang="zh-CN" sz="1400"/>
              <a:t>DDL</a:t>
            </a:r>
            <a:r>
              <a:rPr lang="zh-CN" altLang="en-US" sz="1400"/>
              <a:t>数据定义</a:t>
            </a:r>
            <a:endParaRPr lang="zh-CN" altLang="en-US" sz="1400"/>
          </a:p>
          <a:p>
            <a:pPr marL="285750" indent="-285750">
              <a:buFont typeface="Arial" panose="020B0604020202020204" pitchFamily="34" charset="0"/>
              <a:buChar char="•"/>
            </a:pPr>
            <a:r>
              <a:rPr lang="en-US" altLang="zh-CN" sz="1400"/>
              <a:t>DML</a:t>
            </a:r>
            <a:r>
              <a:rPr lang="zh-CN" altLang="en-US" sz="1400"/>
              <a:t>数据操作</a:t>
            </a:r>
            <a:endParaRPr lang="zh-CN" altLang="en-US" sz="1400"/>
          </a:p>
          <a:p>
            <a:pPr marL="285750" indent="-285750">
              <a:buFont typeface="Arial" panose="020B0604020202020204" pitchFamily="34" charset="0"/>
              <a:buChar char="•"/>
            </a:pPr>
            <a:r>
              <a:rPr lang="en-US" altLang="zh-CN" sz="1400"/>
              <a:t>DCL</a:t>
            </a:r>
            <a:r>
              <a:rPr lang="zh-CN" altLang="en-US" sz="1400"/>
              <a:t>数据控制</a:t>
            </a:r>
            <a:endParaRPr lang="zh-CN" altLang="en-US" sz="1400"/>
          </a:p>
          <a:p>
            <a:pPr marL="285750" indent="-285750">
              <a:buFont typeface="Arial" panose="020B0604020202020204" pitchFamily="34" charset="0"/>
              <a:buChar char="•"/>
            </a:pPr>
            <a:r>
              <a:rPr lang="en-US" altLang="zh-CN" sz="1400"/>
              <a:t>DQL</a:t>
            </a:r>
            <a:r>
              <a:rPr lang="zh-CN" altLang="en-US" sz="1400"/>
              <a:t>数据查询</a:t>
            </a:r>
            <a:endParaRPr lang="zh-CN"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097780" y="1553845"/>
            <a:ext cx="5760720" cy="2869565"/>
          </a:xfrm>
        </p:spPr>
        <p:txBody>
          <a:bodyPr/>
          <a:p>
            <a:pPr marL="0" indent="0">
              <a:buNone/>
            </a:pPr>
            <a:r>
              <a:rPr lang="en-US" altLang="zh-CN"/>
              <a:t>4. DDL</a:t>
            </a:r>
            <a:r>
              <a:rPr lang="zh-CN" altLang="en-US"/>
              <a:t>中数据库管理的语法</a:t>
            </a:r>
            <a:r>
              <a:rPr lang="en-US" altLang="zh-CN"/>
              <a:t> </a:t>
            </a:r>
            <a:endParaRPr lang="en-US" altLang="zh-CN"/>
          </a:p>
          <a:p>
            <a:pPr marL="0" indent="0">
              <a:buNone/>
            </a:pPr>
            <a:endParaRPr lang="en-US" altLang="zh-CN"/>
          </a:p>
          <a:p>
            <a:pPr marL="0" indent="0">
              <a:buNone/>
            </a:pPr>
            <a:r>
              <a:rPr lang="en-US" altLang="zh-CN"/>
              <a:t>5. DDL</a:t>
            </a:r>
            <a:r>
              <a:rPr lang="zh-CN" altLang="en-US"/>
              <a:t>中数据表管理的语法</a:t>
            </a:r>
            <a:endParaRPr lang="zh-CN" altLang="en-US"/>
          </a:p>
        </p:txBody>
      </p:sp>
      <p:pic>
        <p:nvPicPr>
          <p:cNvPr id="3" name="图片 2"/>
          <p:cNvPicPr>
            <a:picLocks noChangeAspect="1"/>
          </p:cNvPicPr>
          <p:nvPr/>
        </p:nvPicPr>
        <p:blipFill>
          <a:blip r:embed="rId1"/>
          <a:stretch>
            <a:fillRect/>
          </a:stretch>
        </p:blipFill>
        <p:spPr>
          <a:xfrm>
            <a:off x="8408670" y="915670"/>
            <a:ext cx="2947670" cy="2657475"/>
          </a:xfrm>
          <a:prstGeom prst="rect">
            <a:avLst/>
          </a:prstGeom>
        </p:spPr>
      </p:pic>
      <p:pic>
        <p:nvPicPr>
          <p:cNvPr id="4" name="图片 3"/>
          <p:cNvPicPr>
            <a:picLocks noChangeAspect="1"/>
          </p:cNvPicPr>
          <p:nvPr/>
        </p:nvPicPr>
        <p:blipFill>
          <a:blip r:embed="rId2"/>
          <a:stretch>
            <a:fillRect/>
          </a:stretch>
        </p:blipFill>
        <p:spPr>
          <a:xfrm>
            <a:off x="5360035" y="4067810"/>
            <a:ext cx="5236845" cy="2062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后续学习的铺垫</a:t>
            </a:r>
          </a:p>
        </p:txBody>
      </p:sp>
      <p:sp>
        <p:nvSpPr>
          <p:cNvPr id="3" name="文本占位符 2"/>
          <p:cNvSpPr>
            <a:spLocks noGrp="1"/>
          </p:cNvSpPr>
          <p:nvPr>
            <p:ph type="body" sz="quarter" idx="11"/>
          </p:nvPr>
        </p:nvSpPr>
        <p:spPr>
          <a:xfrm>
            <a:off x="5683885" y="1656080"/>
            <a:ext cx="5725795" cy="4219575"/>
          </a:xfrm>
        </p:spPr>
        <p:txBody>
          <a:bodyPr/>
          <a:p>
            <a:r>
              <a:rPr lang="zh-CN" altLang="en-US"/>
              <a:t>阶段三，大数据项目实战中。</a:t>
            </a:r>
            <a:endParaRPr lang="zh-CN" altLang="en-US"/>
          </a:p>
          <a:p>
            <a:r>
              <a:rPr lang="zh-CN" altLang="en-US"/>
              <a:t>我们也需要使用到</a:t>
            </a:r>
            <a:r>
              <a:rPr lang="en-US" altLang="zh-CN"/>
              <a:t>SQL</a:t>
            </a:r>
            <a:r>
              <a:rPr lang="zh-CN" altLang="en-US"/>
              <a:t>来完成数据的存储和处理。</a:t>
            </a:r>
            <a:endParaRPr lang="zh-CN" altLang="en-US"/>
          </a:p>
          <a:p>
            <a:endParaRPr lang="zh-CN" altLang="en-US"/>
          </a:p>
          <a:p>
            <a:r>
              <a:rPr lang="zh-CN" altLang="en-US"/>
              <a:t>所以，</a:t>
            </a:r>
            <a:r>
              <a:rPr lang="en-US" altLang="zh-CN"/>
              <a:t>SQL</a:t>
            </a:r>
            <a:r>
              <a:rPr lang="zh-CN" altLang="en-US"/>
              <a:t>也是后续学习必备的前置技能。</a:t>
            </a:r>
            <a:endParaRPr lang="zh-CN" altLang="en-US"/>
          </a:p>
        </p:txBody>
      </p:sp>
      <p:pic>
        <p:nvPicPr>
          <p:cNvPr id="4" name="图片 3"/>
          <p:cNvPicPr>
            <a:picLocks noChangeAspect="1"/>
          </p:cNvPicPr>
          <p:nvPr/>
        </p:nvPicPr>
        <p:blipFill>
          <a:blip r:embed="rId1"/>
          <a:stretch>
            <a:fillRect/>
          </a:stretch>
        </p:blipFill>
        <p:spPr>
          <a:xfrm>
            <a:off x="710565" y="1656080"/>
            <a:ext cx="5090160" cy="3467100"/>
          </a:xfrm>
          <a:prstGeom prst="rect">
            <a:avLst/>
          </a:prstGeom>
        </p:spPr>
      </p:pic>
      <p:pic>
        <p:nvPicPr>
          <p:cNvPr id="5" name="图片 4" descr="01 (135)"/>
          <p:cNvPicPr>
            <a:picLocks noChangeAspect="1"/>
          </p:cNvPicPr>
          <p:nvPr/>
        </p:nvPicPr>
        <p:blipFill>
          <a:blip r:embed="rId2"/>
          <a:stretch>
            <a:fillRect/>
          </a:stretch>
        </p:blipFill>
        <p:spPr>
          <a:xfrm>
            <a:off x="10079990" y="3839210"/>
            <a:ext cx="3094990" cy="30949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SQL基础与DDL</a:t>
            </a:r>
            <a:endParaRPr kumimoji="1" lang="en-US" altLang="zh-CN" sz="1600" dirty="0"/>
          </a:p>
          <a:p>
            <a:pPr algn="l"/>
            <a:r>
              <a:rPr kumimoji="1" lang="zh-CN" altLang="en-US" sz="1600" dirty="0">
                <a:solidFill>
                  <a:srgbClr val="FF0000"/>
                </a:solidFill>
                <a:sym typeface="+mn-ea"/>
              </a:rPr>
              <a:t>SQL - DML</a:t>
            </a:r>
            <a:endParaRPr kumimoji="1" lang="zh-CN" altLang="en-US" sz="1600" dirty="0">
              <a:solidFill>
                <a:srgbClr val="FF0000"/>
              </a:solidFill>
            </a:endParaRPr>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295015"/>
            <a:ext cx="410210" cy="4102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INSERT</a:t>
            </a:r>
            <a:r>
              <a:rPr lang="zh-CN" altLang="en-US">
                <a:solidFill>
                  <a:srgbClr val="FF0000"/>
                </a:solidFill>
              </a:rPr>
              <a:t>数据插入</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DELETE</a:t>
            </a:r>
            <a:r>
              <a:rPr lang="zh-CN" altLang="en-US">
                <a:solidFill>
                  <a:srgbClr val="FF0000"/>
                </a:solidFill>
              </a:rPr>
              <a:t>数据删除</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UPDATE</a:t>
            </a:r>
            <a:r>
              <a:rPr lang="zh-CN" altLang="en-US">
                <a:solidFill>
                  <a:srgbClr val="FF0000"/>
                </a:solidFill>
              </a:rPr>
              <a:t>数据更新</a:t>
            </a:r>
            <a:endParaRPr lang="zh-CN" altLang="en-US">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DML</a:t>
            </a:r>
            <a:endParaRPr lang="en-US" altLang="zh-CN"/>
          </a:p>
        </p:txBody>
      </p:sp>
      <p:sp>
        <p:nvSpPr>
          <p:cNvPr id="4"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a:latin typeface="宋体" panose="02010600030101010101" pitchFamily="2" charset="-122"/>
                <a:ea typeface="宋体" panose="02010600030101010101" pitchFamily="2" charset="-122"/>
                <a:cs typeface="宋体" panose="02010600030101010101" pitchFamily="2" charset="-122"/>
              </a:rPr>
              <a:t>DML</a:t>
            </a:r>
            <a:r>
              <a:rPr lang="zh-CN" altLang="en-US">
                <a:latin typeface="宋体" panose="02010600030101010101" pitchFamily="2" charset="-122"/>
                <a:ea typeface="宋体" panose="02010600030101010101" pitchFamily="2" charset="-122"/>
                <a:cs typeface="宋体" panose="02010600030101010101" pitchFamily="2" charset="-122"/>
              </a:rPr>
              <a:t>是指数据操作语言，英文全称是</a:t>
            </a:r>
            <a:r>
              <a:rPr lang="en-US" altLang="zh-CN">
                <a:latin typeface="宋体" panose="02010600030101010101" pitchFamily="2" charset="-122"/>
                <a:ea typeface="宋体" panose="02010600030101010101" pitchFamily="2" charset="-122"/>
                <a:cs typeface="宋体" panose="02010600030101010101" pitchFamily="2" charset="-122"/>
              </a:rPr>
              <a:t>Data Manipulation Language</a:t>
            </a:r>
            <a:r>
              <a:rPr lang="zh-CN" altLang="en-US">
                <a:latin typeface="宋体" panose="02010600030101010101" pitchFamily="2" charset="-122"/>
                <a:ea typeface="宋体" panose="02010600030101010101" pitchFamily="2" charset="-122"/>
                <a:cs typeface="宋体" panose="02010600030101010101" pitchFamily="2" charset="-122"/>
              </a:rPr>
              <a:t>，用来对数据库中表的数据记录进行更新。</a:t>
            </a:r>
            <a:endParaRPr lang="en-US" altLang="zh-CN">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a:latin typeface="宋体" panose="02010600030101010101" pitchFamily="2" charset="-122"/>
                <a:ea typeface="宋体" panose="02010600030101010101" pitchFamily="2" charset="-122"/>
                <a:cs typeface="宋体" panose="02010600030101010101" pitchFamily="2" charset="-122"/>
              </a:rPr>
              <a:t>关键字：</a:t>
            </a:r>
            <a:endParaRPr lang="en-US" altLang="zh-CN">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lang="zh-CN" altLang="en-US">
                <a:solidFill>
                  <a:schemeClr val="accent5"/>
                </a:solidFill>
                <a:latin typeface="宋体" panose="02010600030101010101" pitchFamily="2" charset="-122"/>
                <a:ea typeface="宋体" panose="02010600030101010101" pitchFamily="2" charset="-122"/>
                <a:cs typeface="宋体" panose="02010600030101010101" pitchFamily="2" charset="-122"/>
              </a:rPr>
              <a:t>插入</a:t>
            </a:r>
            <a:r>
              <a:rPr lang="en-US" altLang="zh-CN">
                <a:solidFill>
                  <a:schemeClr val="accent5"/>
                </a:solidFill>
                <a:latin typeface="宋体" panose="02010600030101010101" pitchFamily="2" charset="-122"/>
                <a:ea typeface="宋体" panose="02010600030101010101" pitchFamily="2" charset="-122"/>
                <a:cs typeface="宋体" panose="02010600030101010101" pitchFamily="2" charset="-122"/>
              </a:rPr>
              <a:t>INSERT</a:t>
            </a:r>
            <a:endParaRPr lang="en-US" altLang="zh-CN">
              <a:solidFill>
                <a:schemeClr val="accent5"/>
              </a:solidFill>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endParaRPr lang="en-US" altLang="zh-CN">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lang="zh-CN" altLang="en-US">
                <a:solidFill>
                  <a:schemeClr val="accent5"/>
                </a:solidFill>
                <a:latin typeface="宋体" panose="02010600030101010101" pitchFamily="2" charset="-122"/>
                <a:ea typeface="宋体" panose="02010600030101010101" pitchFamily="2" charset="-122"/>
                <a:cs typeface="宋体" panose="02010600030101010101" pitchFamily="2" charset="-122"/>
              </a:rPr>
              <a:t>删除</a:t>
            </a:r>
            <a:r>
              <a:rPr lang="en-US" altLang="zh-CN">
                <a:solidFill>
                  <a:schemeClr val="accent5"/>
                </a:solidFill>
                <a:latin typeface="宋体" panose="02010600030101010101" pitchFamily="2" charset="-122"/>
                <a:ea typeface="宋体" panose="02010600030101010101" pitchFamily="2" charset="-122"/>
                <a:cs typeface="宋体" panose="02010600030101010101" pitchFamily="2" charset="-122"/>
              </a:rPr>
              <a:t>DELETE</a:t>
            </a:r>
            <a:endParaRPr lang="en-US" altLang="zh-CN">
              <a:solidFill>
                <a:schemeClr val="accent5"/>
              </a:solidFill>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a:buFont typeface="Wingdings" panose="05000000000000000000" pitchFamily="2" charset="2"/>
              <a:buChar char="u"/>
            </a:pPr>
            <a:r>
              <a:rPr lang="zh-CN" altLang="en-US">
                <a:solidFill>
                  <a:schemeClr val="accent5"/>
                </a:solidFill>
                <a:latin typeface="宋体" panose="02010600030101010101" pitchFamily="2" charset="-122"/>
                <a:ea typeface="宋体" panose="02010600030101010101" pitchFamily="2" charset="-122"/>
                <a:cs typeface="宋体" panose="02010600030101010101" pitchFamily="2" charset="-122"/>
              </a:rPr>
              <a:t>更新</a:t>
            </a:r>
            <a:r>
              <a:rPr lang="en-US" altLang="zh-CN" dirty="0">
                <a:solidFill>
                  <a:schemeClr val="accent5"/>
                </a:solidFill>
                <a:latin typeface="宋体" panose="02010600030101010101" pitchFamily="2" charset="-122"/>
                <a:ea typeface="宋体" panose="02010600030101010101" pitchFamily="2" charset="-122"/>
                <a:cs typeface="宋体" panose="02010600030101010101" pitchFamily="2" charset="-122"/>
              </a:rPr>
              <a:t>UPDATE</a:t>
            </a:r>
            <a:endParaRPr lang="zh-CN" altLang="en-US" dirty="0">
              <a:solidFill>
                <a:schemeClr val="accent5"/>
              </a:solidFill>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4170659" y="2477709"/>
            <a:ext cx="6031848" cy="31483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数据插入</a:t>
            </a:r>
            <a:r>
              <a:rPr lang="en-US" altLang="zh-CN"/>
              <a:t> INSERT</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示例：</a:t>
            </a:r>
            <a:endParaRPr lang="zh-CN" altLang="en-US"/>
          </a:p>
        </p:txBody>
      </p:sp>
      <p:pic>
        <p:nvPicPr>
          <p:cNvPr id="5" name="图片 4"/>
          <p:cNvPicPr>
            <a:picLocks noChangeAspect="1"/>
          </p:cNvPicPr>
          <p:nvPr/>
        </p:nvPicPr>
        <p:blipFill>
          <a:blip r:embed="rId1"/>
          <a:stretch>
            <a:fillRect/>
          </a:stretch>
        </p:blipFill>
        <p:spPr>
          <a:xfrm>
            <a:off x="801370" y="3350895"/>
            <a:ext cx="6948170" cy="2943225"/>
          </a:xfrm>
          <a:prstGeom prst="rect">
            <a:avLst/>
          </a:prstGeom>
        </p:spPr>
      </p:pic>
      <p:sp>
        <p:nvSpPr>
          <p:cNvPr id="6" name="文本框 5"/>
          <p:cNvSpPr txBox="1"/>
          <p:nvPr/>
        </p:nvSpPr>
        <p:spPr>
          <a:xfrm>
            <a:off x="7829550" y="4407535"/>
            <a:ext cx="3787140" cy="829945"/>
          </a:xfrm>
          <a:prstGeom prst="rect">
            <a:avLst/>
          </a:prstGeom>
          <a:noFill/>
        </p:spPr>
        <p:txBody>
          <a:bodyPr wrap="none">
            <a:spAutoFit/>
          </a:bodyPr>
          <a:p>
            <a:pPr fontAlgn="auto">
              <a:spcBef>
                <a:spcPts val="0"/>
              </a:spcBef>
              <a:spcAft>
                <a:spcPts val="0"/>
              </a:spcAft>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注意：</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1.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插入字符串数据，需要用单引号包围</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2.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插入全部列的时候，列的列表可以省略</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pic>
        <p:nvPicPr>
          <p:cNvPr id="7" name="图片 6" descr="01 (158)"/>
          <p:cNvPicPr>
            <a:picLocks noChangeAspect="1"/>
          </p:cNvPicPr>
          <p:nvPr/>
        </p:nvPicPr>
        <p:blipFill>
          <a:blip r:embed="rId2"/>
          <a:stretch>
            <a:fillRect/>
          </a:stretch>
        </p:blipFill>
        <p:spPr>
          <a:xfrm>
            <a:off x="10838180" y="5209540"/>
            <a:ext cx="1377315" cy="1377315"/>
          </a:xfrm>
          <a:prstGeom prst="rect">
            <a:avLst/>
          </a:prstGeom>
        </p:spPr>
      </p:pic>
      <p:pic>
        <p:nvPicPr>
          <p:cNvPr id="8" name="图片 7"/>
          <p:cNvPicPr>
            <a:picLocks noChangeAspect="1"/>
          </p:cNvPicPr>
          <p:nvPr/>
        </p:nvPicPr>
        <p:blipFill>
          <a:blip r:embed="rId3"/>
          <a:stretch>
            <a:fillRect/>
          </a:stretch>
        </p:blipFill>
        <p:spPr>
          <a:xfrm>
            <a:off x="801370" y="2162175"/>
            <a:ext cx="9342120" cy="541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数据删除</a:t>
            </a:r>
            <a:r>
              <a:rPr lang="en-US" altLang="zh-CN"/>
              <a:t> DELETE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86130" y="2194560"/>
            <a:ext cx="3909060" cy="259080"/>
          </a:xfrm>
          <a:prstGeom prst="rect">
            <a:avLst/>
          </a:prstGeom>
        </p:spPr>
      </p:pic>
      <p:pic>
        <p:nvPicPr>
          <p:cNvPr id="6" name="图片 5"/>
          <p:cNvPicPr>
            <a:picLocks noChangeAspect="1"/>
          </p:cNvPicPr>
          <p:nvPr/>
        </p:nvPicPr>
        <p:blipFill>
          <a:blip r:embed="rId2"/>
          <a:stretch>
            <a:fillRect/>
          </a:stretch>
        </p:blipFill>
        <p:spPr>
          <a:xfrm>
            <a:off x="5066665" y="1413510"/>
            <a:ext cx="3406140" cy="1821180"/>
          </a:xfrm>
          <a:prstGeom prst="rect">
            <a:avLst/>
          </a:prstGeom>
        </p:spPr>
      </p:pic>
      <p:pic>
        <p:nvPicPr>
          <p:cNvPr id="7" name="图片 6"/>
          <p:cNvPicPr>
            <a:picLocks noChangeAspect="1"/>
          </p:cNvPicPr>
          <p:nvPr/>
        </p:nvPicPr>
        <p:blipFill>
          <a:blip r:embed="rId3"/>
          <a:stretch>
            <a:fillRect/>
          </a:stretch>
        </p:blipFill>
        <p:spPr>
          <a:xfrm>
            <a:off x="786130" y="3405505"/>
            <a:ext cx="6243320" cy="2830830"/>
          </a:xfrm>
          <a:prstGeom prst="rect">
            <a:avLst/>
          </a:prstGeom>
        </p:spPr>
      </p:pic>
      <p:pic>
        <p:nvPicPr>
          <p:cNvPr id="8" name="图片 7" descr="01 (102)"/>
          <p:cNvPicPr>
            <a:picLocks noChangeAspect="1"/>
          </p:cNvPicPr>
          <p:nvPr/>
        </p:nvPicPr>
        <p:blipFill>
          <a:blip r:embed="rId4"/>
          <a:stretch>
            <a:fillRect/>
          </a:stretch>
        </p:blipFill>
        <p:spPr>
          <a:xfrm>
            <a:off x="10695305" y="4864100"/>
            <a:ext cx="1741805" cy="1741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数据更新</a:t>
            </a:r>
            <a:r>
              <a:rPr lang="en-US" altLang="zh-CN"/>
              <a:t> UPDATE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2480" y="2129155"/>
            <a:ext cx="4351020" cy="259080"/>
          </a:xfrm>
          <a:prstGeom prst="rect">
            <a:avLst/>
          </a:prstGeom>
        </p:spPr>
      </p:pic>
      <p:pic>
        <p:nvPicPr>
          <p:cNvPr id="6" name="图片 5"/>
          <p:cNvPicPr>
            <a:picLocks noChangeAspect="1"/>
          </p:cNvPicPr>
          <p:nvPr/>
        </p:nvPicPr>
        <p:blipFill>
          <a:blip r:embed="rId2"/>
          <a:stretch>
            <a:fillRect/>
          </a:stretch>
        </p:blipFill>
        <p:spPr>
          <a:xfrm>
            <a:off x="5202555" y="1406525"/>
            <a:ext cx="3406140" cy="1821180"/>
          </a:xfrm>
          <a:prstGeom prst="rect">
            <a:avLst/>
          </a:prstGeom>
        </p:spPr>
      </p:pic>
      <p:pic>
        <p:nvPicPr>
          <p:cNvPr id="7" name="图片 6"/>
          <p:cNvPicPr>
            <a:picLocks noChangeAspect="1"/>
          </p:cNvPicPr>
          <p:nvPr/>
        </p:nvPicPr>
        <p:blipFill>
          <a:blip r:embed="rId3"/>
          <a:stretch>
            <a:fillRect/>
          </a:stretch>
        </p:blipFill>
        <p:spPr>
          <a:xfrm>
            <a:off x="792480" y="3446780"/>
            <a:ext cx="6150610" cy="2409825"/>
          </a:xfrm>
          <a:prstGeom prst="rect">
            <a:avLst/>
          </a:prstGeom>
        </p:spPr>
      </p:pic>
      <p:pic>
        <p:nvPicPr>
          <p:cNvPr id="8" name="图片 7" descr="01 (99)"/>
          <p:cNvPicPr>
            <a:picLocks noChangeAspect="1"/>
          </p:cNvPicPr>
          <p:nvPr/>
        </p:nvPicPr>
        <p:blipFill>
          <a:blip r:embed="rId4"/>
          <a:stretch>
            <a:fillRect/>
          </a:stretch>
        </p:blipFill>
        <p:spPr>
          <a:xfrm>
            <a:off x="10755630" y="5205730"/>
            <a:ext cx="1639570" cy="16395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DML</a:t>
            </a:r>
            <a:r>
              <a:rPr lang="zh-CN" altLang="en-US"/>
              <a:t>插入、删除、更新的语法</a:t>
            </a: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注意事项</a:t>
            </a:r>
            <a:endParaRPr lang="zh-CN" altLang="en-US"/>
          </a:p>
          <a:p>
            <a:pPr marL="0" indent="0">
              <a:buNone/>
            </a:pPr>
            <a:r>
              <a:rPr lang="zh-CN" altLang="en-US" sz="1400"/>
              <a:t>字符串的值，出现在</a:t>
            </a:r>
            <a:r>
              <a:rPr lang="en-US" altLang="zh-CN" sz="1400"/>
              <a:t>SQL</a:t>
            </a:r>
            <a:r>
              <a:rPr lang="zh-CN" altLang="en-US" sz="1400"/>
              <a:t>语句中，必须要用</a:t>
            </a:r>
            <a:r>
              <a:rPr lang="zh-CN" altLang="en-US" sz="1400">
                <a:solidFill>
                  <a:srgbClr val="FF0000"/>
                </a:solidFill>
              </a:rPr>
              <a:t>单引号包围</a:t>
            </a:r>
            <a:r>
              <a:rPr lang="zh-CN" altLang="en-US" sz="1400"/>
              <a:t>起来</a:t>
            </a:r>
            <a:endParaRPr lang="zh-CN" altLang="en-US" sz="1400"/>
          </a:p>
          <a:p>
            <a:pPr marL="0" indent="0">
              <a:buNone/>
            </a:pPr>
            <a:endParaRPr lang="zh-CN" altLang="en-US" sz="1400"/>
          </a:p>
        </p:txBody>
      </p:sp>
      <p:grpSp>
        <p:nvGrpSpPr>
          <p:cNvPr id="6" name="组合 5"/>
          <p:cNvGrpSpPr/>
          <p:nvPr/>
        </p:nvGrpSpPr>
        <p:grpSpPr>
          <a:xfrm>
            <a:off x="5259705" y="2709545"/>
            <a:ext cx="5546090" cy="733425"/>
            <a:chOff x="8410" y="4063"/>
            <a:chExt cx="8734" cy="1155"/>
          </a:xfrm>
        </p:grpSpPr>
        <p:pic>
          <p:nvPicPr>
            <p:cNvPr id="8" name="图片 7"/>
            <p:cNvPicPr>
              <a:picLocks noChangeAspect="1"/>
            </p:cNvPicPr>
            <p:nvPr/>
          </p:nvPicPr>
          <p:blipFill>
            <a:blip r:embed="rId1"/>
            <a:stretch>
              <a:fillRect/>
            </a:stretch>
          </p:blipFill>
          <p:spPr>
            <a:xfrm>
              <a:off x="8410" y="4063"/>
              <a:ext cx="8735" cy="505"/>
            </a:xfrm>
            <a:prstGeom prst="rect">
              <a:avLst/>
            </a:prstGeom>
          </p:spPr>
        </p:pic>
        <p:pic>
          <p:nvPicPr>
            <p:cNvPr id="5" name="图片 4"/>
            <p:cNvPicPr>
              <a:picLocks noChangeAspect="1"/>
            </p:cNvPicPr>
            <p:nvPr/>
          </p:nvPicPr>
          <p:blipFill>
            <a:blip r:embed="rId2"/>
            <a:stretch>
              <a:fillRect/>
            </a:stretch>
          </p:blipFill>
          <p:spPr>
            <a:xfrm>
              <a:off x="8410" y="4568"/>
              <a:ext cx="4828" cy="320"/>
            </a:xfrm>
            <a:prstGeom prst="rect">
              <a:avLst/>
            </a:prstGeom>
          </p:spPr>
        </p:pic>
        <p:pic>
          <p:nvPicPr>
            <p:cNvPr id="4" name="图片 3"/>
            <p:cNvPicPr>
              <a:picLocks noChangeAspect="1"/>
            </p:cNvPicPr>
            <p:nvPr/>
          </p:nvPicPr>
          <p:blipFill>
            <a:blip r:embed="rId3"/>
            <a:stretch>
              <a:fillRect/>
            </a:stretch>
          </p:blipFill>
          <p:spPr>
            <a:xfrm>
              <a:off x="8410" y="4888"/>
              <a:ext cx="5567" cy="331"/>
            </a:xfrm>
            <a:prstGeom prst="rect">
              <a:avLst/>
            </a:prstGeom>
          </p:spPr>
        </p:pic>
      </p:grpSp>
      <p:pic>
        <p:nvPicPr>
          <p:cNvPr id="7" name="图片 6"/>
          <p:cNvPicPr>
            <a:picLocks noChangeAspect="1"/>
          </p:cNvPicPr>
          <p:nvPr/>
        </p:nvPicPr>
        <p:blipFill>
          <a:blip r:embed="rId4"/>
          <a:stretch>
            <a:fillRect/>
          </a:stretch>
        </p:blipFill>
        <p:spPr>
          <a:xfrm>
            <a:off x="8856345" y="3030220"/>
            <a:ext cx="1950085" cy="1042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 calcmode="lin" valueType="num">
                                      <p:cBhvr additive="base">
                                        <p:cTn id="1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olidFill>
                  <a:srgbClr val="FF0000"/>
                </a:solidFill>
                <a:sym typeface="+mn-ea"/>
              </a:rPr>
              <a:t>SQL - DQL</a:t>
            </a:r>
            <a:endParaRPr kumimoji="1" lang="en-US" altLang="zh-CN" sz="1600" dirty="0">
              <a:solidFill>
                <a:srgbClr val="FF0000"/>
              </a:solidFill>
            </a:endParaRPr>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宋体" panose="02010600030101010101" pitchFamily="2" charset="-122"/>
                  <a:ea typeface="宋体" panose="02010600030101010101" pitchFamily="2" charset="-122"/>
                </a:rPr>
                <a:t>基础查询</a:t>
              </a:r>
              <a:endParaRPr lang="zh-CN" sz="1400" dirty="0">
                <a:solidFill>
                  <a:srgbClr val="FF0000"/>
                </a:solidFill>
                <a:latin typeface="宋体" panose="02010600030101010101" pitchFamily="2" charset="-122"/>
                <a:ea typeface="宋体" panose="02010600030101010101" pitchFamily="2"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宋体" panose="02010600030101010101" pitchFamily="2" charset="-122"/>
                  <a:ea typeface="宋体" panose="02010600030101010101" pitchFamily="2" charset="-122"/>
                </a:rPr>
                <a:t>分组聚合</a:t>
              </a:r>
              <a:endParaRPr lang="zh-CN" sz="14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宋体" panose="02010600030101010101" pitchFamily="2" charset="-122"/>
                  <a:ea typeface="宋体" panose="02010600030101010101" pitchFamily="2" charset="-122"/>
                </a:rPr>
                <a:t>排序分页</a:t>
              </a:r>
              <a:endParaRPr lang="zh-CN" altLang="en-US" sz="1400" dirty="0">
                <a:solidFill>
                  <a:schemeClr val="tx1">
                    <a:lumMod val="65000"/>
                    <a:lumOff val="35000"/>
                  </a:schemeClr>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ltLang="zh-CN">
                <a:solidFill>
                  <a:srgbClr val="FF0000"/>
                </a:solidFill>
              </a:rPr>
              <a:t>SELECT</a:t>
            </a:r>
            <a:r>
              <a:rPr lang="zh-CN" altLang="en-US">
                <a:solidFill>
                  <a:srgbClr val="FF0000"/>
                </a:solidFill>
              </a:rPr>
              <a:t>语句进行基础的数据查询</a:t>
            </a:r>
            <a:endParaRPr lang="zh-CN" altLang="en-US">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基础数据查询</a:t>
            </a:r>
          </a:p>
        </p:txBody>
      </p:sp>
      <p:sp>
        <p:nvSpPr>
          <p:cNvPr id="3" name="文本占位符 2"/>
          <p:cNvSpPr>
            <a:spLocks noGrp="1"/>
          </p:cNvSpPr>
          <p:nvPr>
            <p:ph type="body" sz="quarter" idx="11"/>
          </p:nvPr>
        </p:nvSpPr>
        <p:spPr/>
        <p:txBody>
          <a:bodyPr/>
          <a:p>
            <a:r>
              <a:rPr lang="zh-CN" altLang="en-US"/>
              <a:t>在</a:t>
            </a:r>
            <a:r>
              <a:rPr lang="en-US" altLang="zh-CN"/>
              <a:t>SQL</a:t>
            </a:r>
            <a:r>
              <a:rPr lang="zh-CN" altLang="en-US"/>
              <a:t>中，通过</a:t>
            </a:r>
            <a:r>
              <a:rPr lang="en-US" altLang="zh-CN"/>
              <a:t>SELECT</a:t>
            </a:r>
            <a:r>
              <a:rPr lang="zh-CN" altLang="en-US"/>
              <a:t>关键字开头的</a:t>
            </a:r>
            <a:r>
              <a:rPr lang="en-US" altLang="zh-CN"/>
              <a:t>SQL</a:t>
            </a:r>
            <a:r>
              <a:rPr lang="zh-CN" altLang="en-US"/>
              <a:t>语句，来进行数据的查询</a:t>
            </a:r>
            <a:endParaRPr lang="zh-CN" altLang="en-US"/>
          </a:p>
          <a:p>
            <a:r>
              <a:rPr lang="zh-CN" altLang="en-US"/>
              <a:t>基础语法：</a:t>
            </a:r>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77875" y="2543810"/>
            <a:ext cx="2880360" cy="289560"/>
          </a:xfrm>
          <a:prstGeom prst="rect">
            <a:avLst/>
          </a:prstGeom>
        </p:spPr>
      </p:pic>
      <p:pic>
        <p:nvPicPr>
          <p:cNvPr id="5" name="图片 4"/>
          <p:cNvPicPr>
            <a:picLocks noChangeAspect="1"/>
          </p:cNvPicPr>
          <p:nvPr/>
        </p:nvPicPr>
        <p:blipFill>
          <a:blip r:embed="rId2"/>
          <a:stretch>
            <a:fillRect/>
          </a:stretch>
        </p:blipFill>
        <p:spPr>
          <a:xfrm>
            <a:off x="777875" y="3320415"/>
            <a:ext cx="7289165" cy="3317240"/>
          </a:xfrm>
          <a:prstGeom prst="rect">
            <a:avLst/>
          </a:prstGeom>
        </p:spPr>
      </p:pic>
      <p:pic>
        <p:nvPicPr>
          <p:cNvPr id="7" name="图片 6" descr="01 (50)"/>
          <p:cNvPicPr>
            <a:picLocks noChangeAspect="1"/>
          </p:cNvPicPr>
          <p:nvPr/>
        </p:nvPicPr>
        <p:blipFill>
          <a:blip r:embed="rId3"/>
          <a:stretch>
            <a:fillRect/>
          </a:stretch>
        </p:blipFill>
        <p:spPr>
          <a:xfrm>
            <a:off x="10744835" y="4895850"/>
            <a:ext cx="1741805" cy="1741805"/>
          </a:xfrm>
          <a:prstGeom prst="rect">
            <a:avLst/>
          </a:prstGeom>
        </p:spPr>
      </p:pic>
      <p:sp>
        <p:nvSpPr>
          <p:cNvPr id="8" name="文本框 7"/>
          <p:cNvSpPr txBox="1"/>
          <p:nvPr/>
        </p:nvSpPr>
        <p:spPr>
          <a:xfrm>
            <a:off x="4077335" y="2396490"/>
            <a:ext cx="4846320" cy="583565"/>
          </a:xfrm>
          <a:prstGeom prst="rect">
            <a:avLst/>
          </a:prstGeom>
          <a:noFill/>
        </p:spPr>
        <p:txBody>
          <a:bodyPr wrap="none">
            <a:spAutoFit/>
          </a:bodyPr>
          <a:p>
            <a:pPr fontAlgn="auto">
              <a:spcBef>
                <a:spcPts val="0"/>
              </a:spcBef>
              <a:spcAft>
                <a:spcPts val="0"/>
              </a:spcAft>
            </a:pP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含义就是：</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a:p>
            <a:pPr fontAlgn="auto">
              <a:spcBef>
                <a:spcPts val="0"/>
              </a:spcBef>
              <a:spcAft>
                <a:spcPts val="0"/>
              </a:spcAft>
            </a:pP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从（</a:t>
            </a: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FROM</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）表中，选择（</a:t>
            </a: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SELECT</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）某些列进行展示</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学到什么程度</a:t>
            </a:r>
            <a:endParaRPr lang="zh-CN" altLang="en-US"/>
          </a:p>
        </p:txBody>
      </p:sp>
      <p:sp>
        <p:nvSpPr>
          <p:cNvPr id="3" name="文本占位符 2"/>
          <p:cNvSpPr>
            <a:spLocks noGrp="1"/>
          </p:cNvSpPr>
          <p:nvPr>
            <p:ph type="body" sz="quarter" idx="11"/>
          </p:nvPr>
        </p:nvSpPr>
        <p:spPr/>
        <p:txBody>
          <a:bodyPr/>
          <a:p>
            <a:r>
              <a:rPr lang="en-US" altLang="zh-CN"/>
              <a:t>SQL</a:t>
            </a:r>
            <a:r>
              <a:rPr lang="zh-CN" altLang="en-US"/>
              <a:t>博大精深，深入学习</a:t>
            </a:r>
            <a:r>
              <a:rPr lang="en-US" altLang="zh-CN"/>
              <a:t>SQL</a:t>
            </a:r>
            <a:r>
              <a:rPr lang="zh-CN" altLang="en-US"/>
              <a:t>这一门技术，并不是本套课程附带着就能完成的。</a:t>
            </a:r>
            <a:endParaRPr lang="zh-CN" altLang="en-US"/>
          </a:p>
          <a:p>
            <a:r>
              <a:rPr lang="zh-CN" altLang="en-US"/>
              <a:t>本套课程中，对于</a:t>
            </a:r>
            <a:r>
              <a:rPr lang="en-US" altLang="zh-CN"/>
              <a:t>SQL</a:t>
            </a:r>
            <a:r>
              <a:rPr lang="zh-CN" altLang="en-US"/>
              <a:t>的学习目标，设计为：</a:t>
            </a:r>
            <a:endParaRPr lang="zh-CN" altLang="en-US"/>
          </a:p>
          <a:p>
            <a:pPr marL="285750" indent="-285750">
              <a:buFont typeface="Arial" panose="020B0604020202020204" pitchFamily="34" charset="0"/>
              <a:buChar char="•"/>
            </a:pPr>
            <a:r>
              <a:rPr lang="zh-CN" altLang="en-US" sz="1200"/>
              <a:t>掌握基础的</a:t>
            </a:r>
            <a:r>
              <a:rPr lang="en-US" altLang="zh-CN" sz="1200"/>
              <a:t>SQL</a:t>
            </a:r>
            <a:r>
              <a:rPr lang="zh-CN" altLang="en-US" sz="1200"/>
              <a:t>语法，如数据的：增删改查</a:t>
            </a:r>
            <a:endParaRPr lang="zh-CN" altLang="en-US" sz="1200"/>
          </a:p>
          <a:p>
            <a:pPr marL="285750" indent="-285750">
              <a:buFont typeface="Arial" panose="020B0604020202020204" pitchFamily="34" charset="0"/>
              <a:buChar char="•"/>
            </a:pPr>
            <a:r>
              <a:rPr lang="zh-CN" altLang="en-US" sz="1200"/>
              <a:t>掌握</a:t>
            </a:r>
            <a:r>
              <a:rPr lang="en-US" altLang="zh-CN" sz="1200"/>
              <a:t>MySQL</a:t>
            </a:r>
            <a:r>
              <a:rPr lang="zh-CN" altLang="en-US" sz="1200"/>
              <a:t>数据库软件的基础使用，如：安装、启动、连接、使用</a:t>
            </a:r>
            <a:endParaRPr lang="zh-CN" altLang="en-US"/>
          </a:p>
          <a:p>
            <a:pPr>
              <a:buFont typeface="Arial" panose="020B0604020202020204" pitchFamily="34" charset="0"/>
            </a:pPr>
            <a:r>
              <a:rPr lang="zh-CN" altLang="en-US"/>
              <a:t>本套课程中，仅以能够满足后续实战项目的需求为目标，如需更完全详细的</a:t>
            </a:r>
            <a:r>
              <a:rPr lang="en-US" altLang="zh-CN"/>
              <a:t>SQL</a:t>
            </a:r>
            <a:r>
              <a:rPr lang="zh-CN" altLang="en-US"/>
              <a:t>教程</a:t>
            </a:r>
            <a:endParaRPr lang="zh-CN" altLang="en-US"/>
          </a:p>
          <a:p>
            <a:pPr>
              <a:buFont typeface="Arial" panose="020B0604020202020204" pitchFamily="34" charset="0"/>
            </a:pPr>
            <a:r>
              <a:rPr lang="zh-CN" altLang="en-US"/>
              <a:t>可以查看：</a:t>
            </a:r>
            <a:endParaRPr lang="zh-CN" altLang="en-US"/>
          </a:p>
          <a:p>
            <a:pPr marL="285750" indent="-285750">
              <a:buFont typeface="Arial" panose="020B0604020202020204" pitchFamily="34" charset="0"/>
              <a:buChar char="•"/>
            </a:pPr>
            <a:r>
              <a:rPr lang="zh-CN" altLang="en-US"/>
              <a:t>https://www.bilibili.com/video/BV1iF411z7Pu</a:t>
            </a:r>
            <a:endParaRPr lang="zh-CN" altLang="en-US"/>
          </a:p>
          <a:p>
            <a:pPr marL="285750" indent="-285750">
              <a:buFont typeface="Arial" panose="020B0604020202020204" pitchFamily="34" charset="0"/>
              <a:buChar char="•"/>
            </a:pPr>
            <a:r>
              <a:rPr lang="zh-CN" altLang="en-US"/>
              <a:t>或通过视频下方评论区置顶评论中点击跳转哦</a:t>
            </a:r>
            <a:endParaRPr lang="zh-CN" altLang="en-US"/>
          </a:p>
          <a:p>
            <a:pPr>
              <a:buFont typeface="Arial" panose="020B0604020202020204" pitchFamily="34" charset="0"/>
            </a:pPr>
            <a:endParaRPr lang="zh-CN" altLang="en-US"/>
          </a:p>
        </p:txBody>
      </p:sp>
      <p:pic>
        <p:nvPicPr>
          <p:cNvPr id="4" name="图片 3"/>
          <p:cNvPicPr>
            <a:picLocks noChangeAspect="1"/>
          </p:cNvPicPr>
          <p:nvPr/>
        </p:nvPicPr>
        <p:blipFill>
          <a:blip r:embed="rId1"/>
          <a:stretch>
            <a:fillRect/>
          </a:stretch>
        </p:blipFill>
        <p:spPr>
          <a:xfrm>
            <a:off x="6678930" y="5271770"/>
            <a:ext cx="1802130" cy="1350645"/>
          </a:xfrm>
          <a:prstGeom prst="rect">
            <a:avLst/>
          </a:prstGeom>
        </p:spPr>
      </p:pic>
      <p:pic>
        <p:nvPicPr>
          <p:cNvPr id="5" name="图片 4"/>
          <p:cNvPicPr>
            <a:picLocks noChangeAspect="1"/>
          </p:cNvPicPr>
          <p:nvPr/>
        </p:nvPicPr>
        <p:blipFill>
          <a:blip r:embed="rId2"/>
          <a:stretch>
            <a:fillRect/>
          </a:stretch>
        </p:blipFill>
        <p:spPr>
          <a:xfrm>
            <a:off x="6678930" y="3493135"/>
            <a:ext cx="4542155" cy="16808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基础数据查询</a:t>
            </a:r>
            <a:r>
              <a:rPr lang="en-US" altLang="zh-CN"/>
              <a:t> - </a:t>
            </a:r>
            <a:r>
              <a:t>过滤</a:t>
            </a:r>
          </a:p>
        </p:txBody>
      </p:sp>
      <p:sp>
        <p:nvSpPr>
          <p:cNvPr id="3" name="文本占位符 2"/>
          <p:cNvSpPr>
            <a:spLocks noGrp="1"/>
          </p:cNvSpPr>
          <p:nvPr>
            <p:ph type="body" sz="quarter" idx="11"/>
          </p:nvPr>
        </p:nvSpPr>
        <p:spPr/>
        <p:txBody>
          <a:bodyPr/>
          <a:p>
            <a:r>
              <a:rPr lang="zh-CN" altLang="en-US"/>
              <a:t>查询也可以带有指定条件，语法如下：</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88670" y="2113915"/>
            <a:ext cx="4472940" cy="312420"/>
          </a:xfrm>
          <a:prstGeom prst="rect">
            <a:avLst/>
          </a:prstGeom>
        </p:spPr>
      </p:pic>
      <p:pic>
        <p:nvPicPr>
          <p:cNvPr id="5" name="图片 4"/>
          <p:cNvPicPr>
            <a:picLocks noChangeAspect="1"/>
          </p:cNvPicPr>
          <p:nvPr/>
        </p:nvPicPr>
        <p:blipFill>
          <a:blip r:embed="rId2"/>
          <a:stretch>
            <a:fillRect/>
          </a:stretch>
        </p:blipFill>
        <p:spPr>
          <a:xfrm>
            <a:off x="5491480" y="1359535"/>
            <a:ext cx="3406140" cy="1821180"/>
          </a:xfrm>
          <a:prstGeom prst="rect">
            <a:avLst/>
          </a:prstGeom>
        </p:spPr>
      </p:pic>
      <p:pic>
        <p:nvPicPr>
          <p:cNvPr id="7" name="图片 6"/>
          <p:cNvPicPr>
            <a:picLocks noChangeAspect="1"/>
          </p:cNvPicPr>
          <p:nvPr/>
        </p:nvPicPr>
        <p:blipFill>
          <a:blip r:embed="rId3"/>
          <a:stretch>
            <a:fillRect/>
          </a:stretch>
        </p:blipFill>
        <p:spPr>
          <a:xfrm>
            <a:off x="788670" y="3433445"/>
            <a:ext cx="6057900" cy="1181100"/>
          </a:xfrm>
          <a:prstGeom prst="rect">
            <a:avLst/>
          </a:prstGeom>
        </p:spPr>
      </p:pic>
      <p:pic>
        <p:nvPicPr>
          <p:cNvPr id="11" name="图片 10" descr="01 (99)"/>
          <p:cNvPicPr>
            <a:picLocks noChangeAspect="1"/>
          </p:cNvPicPr>
          <p:nvPr/>
        </p:nvPicPr>
        <p:blipFill>
          <a:blip r:embed="rId4"/>
          <a:stretch>
            <a:fillRect/>
          </a:stretch>
        </p:blipFill>
        <p:spPr>
          <a:xfrm>
            <a:off x="10628630" y="5085080"/>
            <a:ext cx="1772920" cy="17729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基础查询的语法</a:t>
            </a:r>
            <a:endParaRPr lang="zh-CN" altLang="en-US"/>
          </a:p>
          <a:p>
            <a:pPr marL="0" indent="0">
              <a:buNone/>
            </a:pPr>
            <a:endParaRPr lang="en-US" altLang="zh-CN"/>
          </a:p>
          <a:p>
            <a:pPr marL="0" indent="0">
              <a:buNone/>
            </a:pPr>
            <a:r>
              <a:rPr lang="en-US" altLang="zh-CN"/>
              <a:t>2. </a:t>
            </a:r>
            <a:r>
              <a:rPr lang="zh-CN" altLang="en-US"/>
              <a:t>过滤查询的语法</a:t>
            </a:r>
            <a:endParaRPr lang="zh-CN" altLang="en-US"/>
          </a:p>
        </p:txBody>
      </p:sp>
      <p:pic>
        <p:nvPicPr>
          <p:cNvPr id="4" name="图片 3"/>
          <p:cNvPicPr>
            <a:picLocks noChangeAspect="1"/>
          </p:cNvPicPr>
          <p:nvPr/>
        </p:nvPicPr>
        <p:blipFill>
          <a:blip r:embed="rId1"/>
          <a:stretch>
            <a:fillRect/>
          </a:stretch>
        </p:blipFill>
        <p:spPr>
          <a:xfrm>
            <a:off x="5186045" y="3435350"/>
            <a:ext cx="2880360" cy="289560"/>
          </a:xfrm>
          <a:prstGeom prst="rect">
            <a:avLst/>
          </a:prstGeom>
        </p:spPr>
      </p:pic>
      <p:pic>
        <p:nvPicPr>
          <p:cNvPr id="5" name="图片 4"/>
          <p:cNvPicPr>
            <a:picLocks noChangeAspect="1"/>
          </p:cNvPicPr>
          <p:nvPr/>
        </p:nvPicPr>
        <p:blipFill>
          <a:blip r:embed="rId2"/>
          <a:stretch>
            <a:fillRect/>
          </a:stretch>
        </p:blipFill>
        <p:spPr>
          <a:xfrm>
            <a:off x="5186045" y="4648200"/>
            <a:ext cx="4472940" cy="3124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en-US" altLang="zh-CN" sz="1600" dirty="0">
              <a:solidFill>
                <a:srgbClr val="FF0000"/>
              </a:solidFill>
            </a:endParaRPr>
          </a:p>
          <a:p>
            <a:pPr algn="l"/>
            <a:r>
              <a:rPr kumimoji="1" lang="en-US" altLang="zh-CN" sz="1600" dirty="0"/>
              <a:t>Python &amp; MySQL</a:t>
            </a:r>
            <a:endParaRPr kumimoji="1" lang="en-US" altLang="zh-CN" sz="1600" dirty="0"/>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宋体" panose="02010600030101010101" pitchFamily="2" charset="-122"/>
                  <a:ea typeface="宋体" panose="02010600030101010101" pitchFamily="2" charset="-122"/>
                </a:rPr>
                <a:t>基础查询</a:t>
              </a:r>
              <a:endParaRPr lang="zh-CN" sz="14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宋体" panose="02010600030101010101" pitchFamily="2" charset="-122"/>
                  <a:ea typeface="宋体" panose="02010600030101010101" pitchFamily="2" charset="-122"/>
                </a:rPr>
                <a:t>分组聚合</a:t>
              </a:r>
              <a:endParaRPr lang="zh-CN" sz="1400" dirty="0">
                <a:solidFill>
                  <a:srgbClr val="FF0000"/>
                </a:solidFill>
                <a:latin typeface="宋体" panose="02010600030101010101" pitchFamily="2" charset="-122"/>
                <a:ea typeface="宋体" panose="02010600030101010101" pitchFamily="2"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宋体" panose="02010600030101010101" pitchFamily="2" charset="-122"/>
                  <a:ea typeface="宋体" panose="02010600030101010101" pitchFamily="2" charset="-122"/>
                </a:rPr>
                <a:t>排序分页</a:t>
              </a:r>
              <a:endParaRPr lang="zh-CN" altLang="en-US" sz="1400" dirty="0">
                <a:solidFill>
                  <a:schemeClr val="tx1">
                    <a:lumMod val="65000"/>
                    <a:lumOff val="35000"/>
                  </a:schemeClr>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solidFill>
                  <a:srgbClr val="FF0000"/>
                </a:solidFill>
              </a:rPr>
              <a:t>GROUP BY </a:t>
            </a:r>
            <a:r>
              <a:rPr lang="zh-CN" altLang="en-US">
                <a:solidFill>
                  <a:srgbClr val="FF0000"/>
                </a:solidFill>
              </a:rPr>
              <a:t>进行分组聚合查询</a:t>
            </a:r>
            <a:endParaRPr lang="zh-CN" altLang="en-US">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分组聚合</a:t>
            </a:r>
            <a:endParaRPr lang="zh-CN" altLang="en-US"/>
          </a:p>
        </p:txBody>
      </p:sp>
      <p:sp>
        <p:nvSpPr>
          <p:cNvPr id="3" name="文本占位符 2"/>
          <p:cNvSpPr>
            <a:spLocks noGrp="1"/>
          </p:cNvSpPr>
          <p:nvPr>
            <p:ph type="body" sz="quarter" idx="11"/>
          </p:nvPr>
        </p:nvSpPr>
        <p:spPr/>
        <p:txBody>
          <a:bodyPr/>
          <a:p>
            <a:r>
              <a:rPr lang="zh-CN" altLang="en-US"/>
              <a:t>分组聚合应用场景非常多，如：统计班级中，男生和女生的人数。</a:t>
            </a:r>
            <a:endParaRPr lang="zh-CN" altLang="en-US"/>
          </a:p>
          <a:p>
            <a:r>
              <a:rPr lang="zh-CN" altLang="en-US"/>
              <a:t>这种需求就需要：</a:t>
            </a:r>
            <a:endParaRPr lang="zh-CN" altLang="en-US"/>
          </a:p>
          <a:p>
            <a:pPr marL="285750" indent="-285750">
              <a:buFont typeface="Arial" panose="020B0604020202020204" pitchFamily="34" charset="0"/>
              <a:buChar char="•"/>
            </a:pPr>
            <a:r>
              <a:rPr lang="zh-CN" altLang="en-US"/>
              <a:t>按性别分组</a:t>
            </a:r>
            <a:endParaRPr lang="zh-CN" altLang="en-US"/>
          </a:p>
          <a:p>
            <a:pPr marL="285750" indent="-285750">
              <a:buFont typeface="Arial" panose="020B0604020202020204" pitchFamily="34" charset="0"/>
              <a:buChar char="•"/>
            </a:pPr>
            <a:r>
              <a:rPr lang="zh-CN" altLang="en-US"/>
              <a:t>统计每个组的人数</a:t>
            </a:r>
            <a:endParaRPr lang="zh-CN" altLang="en-US"/>
          </a:p>
          <a:p>
            <a:pPr>
              <a:buFont typeface="Arial" panose="020B0604020202020204" pitchFamily="34" charset="0"/>
            </a:pPr>
            <a:r>
              <a:rPr lang="zh-CN" altLang="en-US"/>
              <a:t>这就称之为：分组聚合。</a:t>
            </a:r>
            <a:endParaRPr lang="zh-CN" altLang="en-US"/>
          </a:p>
          <a:p>
            <a:pPr>
              <a:buFont typeface="Arial" panose="020B0604020202020204" pitchFamily="34" charset="0"/>
            </a:pPr>
            <a:endParaRPr lang="zh-CN" altLang="en-US"/>
          </a:p>
          <a:p>
            <a:pPr>
              <a:buFont typeface="Arial" panose="020B0604020202020204" pitchFamily="34" charset="0"/>
            </a:pPr>
            <a:r>
              <a:rPr lang="zh-CN" altLang="en-US"/>
              <a:t>基础语法：</a:t>
            </a:r>
            <a:endParaRPr lang="zh-CN" altLang="en-US"/>
          </a:p>
          <a:p>
            <a:pPr>
              <a:buFont typeface="Arial" panose="020B0604020202020204" pitchFamily="34" charset="0"/>
            </a:pPr>
            <a:endParaRPr lang="zh-CN" altLang="en-US"/>
          </a:p>
        </p:txBody>
      </p:sp>
      <p:pic>
        <p:nvPicPr>
          <p:cNvPr id="4" name="图片 3"/>
          <p:cNvPicPr>
            <a:picLocks noChangeAspect="1"/>
          </p:cNvPicPr>
          <p:nvPr/>
        </p:nvPicPr>
        <p:blipFill>
          <a:blip r:embed="rId1"/>
          <a:stretch>
            <a:fillRect/>
          </a:stretch>
        </p:blipFill>
        <p:spPr>
          <a:xfrm>
            <a:off x="803275" y="4570095"/>
            <a:ext cx="5966460" cy="259080"/>
          </a:xfrm>
          <a:prstGeom prst="rect">
            <a:avLst/>
          </a:prstGeom>
        </p:spPr>
      </p:pic>
      <p:pic>
        <p:nvPicPr>
          <p:cNvPr id="6" name="图片 5" descr="01 (97)"/>
          <p:cNvPicPr>
            <a:picLocks noChangeAspect="1"/>
          </p:cNvPicPr>
          <p:nvPr/>
        </p:nvPicPr>
        <p:blipFill>
          <a:blip r:embed="rId2"/>
          <a:stretch>
            <a:fillRect/>
          </a:stretch>
        </p:blipFill>
        <p:spPr>
          <a:xfrm>
            <a:off x="10163810" y="4801235"/>
            <a:ext cx="2028190" cy="2028190"/>
          </a:xfrm>
          <a:prstGeom prst="rect">
            <a:avLst/>
          </a:prstGeom>
        </p:spPr>
      </p:pic>
      <p:pic>
        <p:nvPicPr>
          <p:cNvPr id="7" name="图片 6"/>
          <p:cNvPicPr>
            <a:picLocks noChangeAspect="1"/>
          </p:cNvPicPr>
          <p:nvPr/>
        </p:nvPicPr>
        <p:blipFill>
          <a:blip r:embed="rId3"/>
          <a:stretch>
            <a:fillRect/>
          </a:stretch>
        </p:blipFill>
        <p:spPr>
          <a:xfrm>
            <a:off x="803275" y="4829175"/>
            <a:ext cx="2217420" cy="18211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分组聚合</a:t>
            </a:r>
          </a:p>
        </p:txBody>
      </p:sp>
      <p:sp>
        <p:nvSpPr>
          <p:cNvPr id="3" name="文本占位符 2"/>
          <p:cNvSpPr>
            <a:spLocks noGrp="1"/>
          </p:cNvSpPr>
          <p:nvPr>
            <p:ph type="body" sz="quarter" idx="11"/>
          </p:nvPr>
        </p:nvSpPr>
        <p:spPr/>
        <p:txBody>
          <a:bodyPr/>
          <a:p>
            <a:r>
              <a:rPr lang="zh-CN" altLang="en-US"/>
              <a:t>演示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algn="ctr"/>
            <a:r>
              <a:rPr lang="zh-CN" altLang="en-US" sz="2000" b="1">
                <a:solidFill>
                  <a:srgbClr val="FF0000"/>
                </a:solidFill>
              </a:rPr>
              <a:t>注意，</a:t>
            </a:r>
            <a:r>
              <a:rPr lang="en-US" altLang="zh-CN" sz="2000" b="1">
                <a:solidFill>
                  <a:srgbClr val="FF0000"/>
                </a:solidFill>
              </a:rPr>
              <a:t>SELECT</a:t>
            </a:r>
            <a:r>
              <a:rPr lang="zh-CN" altLang="en-US" sz="2000" b="1">
                <a:solidFill>
                  <a:srgbClr val="FF0000"/>
                </a:solidFill>
              </a:rPr>
              <a:t>中，除了聚合函数外，</a:t>
            </a:r>
            <a:r>
              <a:rPr lang="en-US" altLang="zh-CN" sz="2000" b="1">
                <a:solidFill>
                  <a:srgbClr val="FF0000"/>
                </a:solidFill>
              </a:rPr>
              <a:t>GROUP BY </a:t>
            </a:r>
            <a:r>
              <a:rPr lang="zh-CN" altLang="en-US" sz="2000" b="1">
                <a:solidFill>
                  <a:srgbClr val="FF0000"/>
                </a:solidFill>
              </a:rPr>
              <a:t>了哪个列，哪个列在能出现在</a:t>
            </a:r>
            <a:r>
              <a:rPr lang="en-US" altLang="zh-CN" sz="2000" b="1">
                <a:solidFill>
                  <a:srgbClr val="FF0000"/>
                </a:solidFill>
              </a:rPr>
              <a:t>SELECT</a:t>
            </a:r>
            <a:r>
              <a:rPr lang="zh-CN" altLang="en-US" sz="2000" b="1">
                <a:solidFill>
                  <a:srgbClr val="FF0000"/>
                </a:solidFill>
              </a:rPr>
              <a:t>中。</a:t>
            </a:r>
            <a:endParaRPr lang="zh-CN" altLang="en-US" sz="2000" b="1">
              <a:solidFill>
                <a:srgbClr val="FF0000"/>
              </a:solidFill>
            </a:endParaRPr>
          </a:p>
        </p:txBody>
      </p:sp>
      <p:pic>
        <p:nvPicPr>
          <p:cNvPr id="4" name="图片 3"/>
          <p:cNvPicPr>
            <a:picLocks noChangeAspect="1"/>
          </p:cNvPicPr>
          <p:nvPr/>
        </p:nvPicPr>
        <p:blipFill>
          <a:blip r:embed="rId1"/>
          <a:stretch>
            <a:fillRect/>
          </a:stretch>
        </p:blipFill>
        <p:spPr>
          <a:xfrm>
            <a:off x="799465" y="2093595"/>
            <a:ext cx="6388100" cy="3239135"/>
          </a:xfrm>
          <a:prstGeom prst="rect">
            <a:avLst/>
          </a:prstGeom>
        </p:spPr>
      </p:pic>
      <p:pic>
        <p:nvPicPr>
          <p:cNvPr id="5" name="图片 4" descr="01 (96)"/>
          <p:cNvPicPr>
            <a:picLocks noChangeAspect="1"/>
          </p:cNvPicPr>
          <p:nvPr/>
        </p:nvPicPr>
        <p:blipFill>
          <a:blip r:embed="rId2"/>
          <a:stretch>
            <a:fillRect/>
          </a:stretch>
        </p:blipFill>
        <p:spPr>
          <a:xfrm>
            <a:off x="10955655" y="5278120"/>
            <a:ext cx="1425575" cy="142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分组聚合的语法是？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分组聚合的注意事项？</a:t>
            </a:r>
            <a:endParaRPr lang="zh-CN" altLang="en-US"/>
          </a:p>
          <a:p>
            <a:pPr marL="0" indent="0">
              <a:buNone/>
            </a:pPr>
            <a:r>
              <a:rPr lang="en-US" altLang="zh-CN" sz="1400"/>
              <a:t>GROUP BY</a:t>
            </a:r>
            <a:r>
              <a:rPr lang="zh-CN" altLang="en-US" sz="1400"/>
              <a:t>中出现了哪个列，哪个列才能出现在</a:t>
            </a:r>
            <a:r>
              <a:rPr lang="en-US" altLang="zh-CN" sz="1400"/>
              <a:t>SELECT</a:t>
            </a:r>
            <a:r>
              <a:rPr lang="zh-CN" altLang="en-US" sz="1400"/>
              <a:t>中的非聚合中。</a:t>
            </a:r>
            <a:endParaRPr lang="zh-CN" altLang="en-US" sz="1400"/>
          </a:p>
          <a:p>
            <a:pPr marL="0" indent="0">
              <a:buNone/>
            </a:pPr>
            <a:endParaRPr lang="zh-CN" altLang="en-US" sz="1400"/>
          </a:p>
        </p:txBody>
      </p:sp>
      <p:grpSp>
        <p:nvGrpSpPr>
          <p:cNvPr id="5" name="组合 4"/>
          <p:cNvGrpSpPr/>
          <p:nvPr/>
        </p:nvGrpSpPr>
        <p:grpSpPr>
          <a:xfrm>
            <a:off x="5323840" y="2259330"/>
            <a:ext cx="5966460" cy="2080260"/>
            <a:chOff x="8582" y="5816"/>
            <a:chExt cx="9396" cy="3276"/>
          </a:xfrm>
        </p:grpSpPr>
        <p:pic>
          <p:nvPicPr>
            <p:cNvPr id="4" name="图片 3"/>
            <p:cNvPicPr>
              <a:picLocks noChangeAspect="1"/>
            </p:cNvPicPr>
            <p:nvPr/>
          </p:nvPicPr>
          <p:blipFill>
            <a:blip r:embed="rId1"/>
            <a:stretch>
              <a:fillRect/>
            </a:stretch>
          </p:blipFill>
          <p:spPr>
            <a:xfrm>
              <a:off x="8582" y="5816"/>
              <a:ext cx="9396" cy="408"/>
            </a:xfrm>
            <a:prstGeom prst="rect">
              <a:avLst/>
            </a:prstGeom>
          </p:spPr>
        </p:pic>
        <p:pic>
          <p:nvPicPr>
            <p:cNvPr id="7" name="图片 6"/>
            <p:cNvPicPr>
              <a:picLocks noChangeAspect="1"/>
            </p:cNvPicPr>
            <p:nvPr/>
          </p:nvPicPr>
          <p:blipFill>
            <a:blip r:embed="rId2"/>
            <a:stretch>
              <a:fillRect/>
            </a:stretch>
          </p:blipFill>
          <p:spPr>
            <a:xfrm>
              <a:off x="8582" y="6224"/>
              <a:ext cx="3492" cy="2868"/>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en-US" altLang="zh-CN" sz="1600" dirty="0">
              <a:solidFill>
                <a:srgbClr val="FF0000"/>
              </a:solidFill>
            </a:endParaRPr>
          </a:p>
          <a:p>
            <a:pPr algn="l"/>
            <a:r>
              <a:rPr kumimoji="1" lang="en-US" altLang="zh-CN" sz="1600" dirty="0"/>
              <a:t>Python &amp; MySQL</a:t>
            </a:r>
            <a:endParaRPr kumimoji="1" lang="en-US" altLang="zh-CN" sz="1600" dirty="0"/>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宋体" panose="02010600030101010101" pitchFamily="2" charset="-122"/>
                  <a:ea typeface="宋体" panose="02010600030101010101" pitchFamily="2" charset="-122"/>
                </a:rPr>
                <a:t>基础查询</a:t>
              </a:r>
              <a:endParaRPr lang="zh-CN" sz="14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宋体" panose="02010600030101010101" pitchFamily="2" charset="-122"/>
                  <a:ea typeface="宋体" panose="02010600030101010101" pitchFamily="2" charset="-122"/>
                </a:rPr>
                <a:t>分组聚合</a:t>
              </a:r>
              <a:endParaRPr lang="zh-CN" altLang="en-US" sz="14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rgbClr val="FF0000"/>
                  </a:solidFill>
                  <a:latin typeface="宋体" panose="02010600030101010101" pitchFamily="2" charset="-122"/>
                  <a:ea typeface="宋体" panose="02010600030101010101" pitchFamily="2" charset="-122"/>
                </a:rPr>
                <a:t>排序分页</a:t>
              </a:r>
              <a:endParaRPr lang="zh-CN" altLang="en-US" sz="1400" dirty="0">
                <a:solidFill>
                  <a:srgbClr val="FF0000"/>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zh-CN">
                <a:solidFill>
                  <a:srgbClr val="FF0000"/>
                </a:solidFill>
              </a:rPr>
              <a:t>对查询结果进行排序分页</a:t>
            </a:r>
            <a:endParaRPr lang="zh-CN">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结果排序</a:t>
            </a:r>
            <a:endParaRPr lang="zh-CN" altLang="en-US"/>
          </a:p>
        </p:txBody>
      </p:sp>
      <p:sp>
        <p:nvSpPr>
          <p:cNvPr id="3" name="文本占位符 2"/>
          <p:cNvSpPr>
            <a:spLocks noGrp="1"/>
          </p:cNvSpPr>
          <p:nvPr>
            <p:ph type="body" sz="quarter" idx="11"/>
          </p:nvPr>
        </p:nvSpPr>
        <p:spPr/>
        <p:txBody>
          <a:bodyPr/>
          <a:p>
            <a:r>
              <a:rPr lang="zh-CN" altLang="en-US"/>
              <a:t>可以对查询的结果，使用</a:t>
            </a:r>
            <a:r>
              <a:rPr lang="en-US" altLang="zh-CN"/>
              <a:t>ORDER BY </a:t>
            </a:r>
            <a:r>
              <a:rPr lang="zh-CN" altLang="en-US"/>
              <a:t>关键字，指定某个列进行排序，语法：</a:t>
            </a:r>
            <a:endParaRPr lang="zh-CN" altLang="en-US"/>
          </a:p>
          <a:p>
            <a:endParaRPr lang="zh-CN" altLang="en-US"/>
          </a:p>
          <a:p>
            <a:endParaRPr lang="zh-CN" altLang="en-US"/>
          </a:p>
          <a:p>
            <a:endParaRPr lang="zh-CN" altLang="en-US"/>
          </a:p>
          <a:p>
            <a:r>
              <a:rPr lang="zh-CN" altLang="en-US"/>
              <a:t>演示：</a:t>
            </a:r>
            <a:endParaRPr lang="zh-CN" altLang="en-US"/>
          </a:p>
        </p:txBody>
      </p:sp>
      <p:pic>
        <p:nvPicPr>
          <p:cNvPr id="4" name="图片 3"/>
          <p:cNvPicPr>
            <a:picLocks noChangeAspect="1"/>
          </p:cNvPicPr>
          <p:nvPr/>
        </p:nvPicPr>
        <p:blipFill>
          <a:blip r:embed="rId1"/>
          <a:stretch>
            <a:fillRect/>
          </a:stretch>
        </p:blipFill>
        <p:spPr>
          <a:xfrm>
            <a:off x="827405" y="2070100"/>
            <a:ext cx="3139440" cy="1173480"/>
          </a:xfrm>
          <a:prstGeom prst="rect">
            <a:avLst/>
          </a:prstGeom>
        </p:spPr>
      </p:pic>
      <p:pic>
        <p:nvPicPr>
          <p:cNvPr id="5" name="图片 4"/>
          <p:cNvPicPr>
            <a:picLocks noChangeAspect="1"/>
          </p:cNvPicPr>
          <p:nvPr/>
        </p:nvPicPr>
        <p:blipFill>
          <a:blip r:embed="rId2"/>
          <a:stretch>
            <a:fillRect/>
          </a:stretch>
        </p:blipFill>
        <p:spPr>
          <a:xfrm>
            <a:off x="827405" y="3726815"/>
            <a:ext cx="6548120" cy="2886710"/>
          </a:xfrm>
          <a:prstGeom prst="rect">
            <a:avLst/>
          </a:prstGeom>
        </p:spPr>
      </p:pic>
      <p:pic>
        <p:nvPicPr>
          <p:cNvPr id="6" name="图片 5" descr="01 (84)"/>
          <p:cNvPicPr>
            <a:picLocks noChangeAspect="1"/>
          </p:cNvPicPr>
          <p:nvPr/>
        </p:nvPicPr>
        <p:blipFill>
          <a:blip r:embed="rId3"/>
          <a:stretch>
            <a:fillRect/>
          </a:stretch>
        </p:blipFill>
        <p:spPr>
          <a:xfrm flipH="1">
            <a:off x="10514330" y="5180330"/>
            <a:ext cx="1677670" cy="16776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为什么学习</a:t>
            </a:r>
            <a:r>
              <a:rPr lang="en-US" altLang="zh-CN"/>
              <a:t>SQL</a:t>
            </a:r>
            <a:endParaRPr lang="en-US" altLang="zh-CN"/>
          </a:p>
          <a:p>
            <a:pPr marL="285750" indent="-285750">
              <a:buFont typeface="Arial" panose="020B0604020202020204" pitchFamily="34" charset="0"/>
              <a:buChar char="•"/>
            </a:pPr>
            <a:r>
              <a:rPr lang="zh-CN" altLang="en-US" sz="1400"/>
              <a:t>后面的实战案例需要用</a:t>
            </a:r>
            <a:r>
              <a:rPr lang="en-US" altLang="zh-CN" sz="1400"/>
              <a:t>SQL</a:t>
            </a:r>
            <a:endParaRPr lang="en-US" altLang="zh-CN" sz="1400"/>
          </a:p>
          <a:p>
            <a:pPr marL="285750" indent="-285750">
              <a:buFont typeface="Arial" panose="020B0604020202020204" pitchFamily="34" charset="0"/>
              <a:buChar char="•"/>
            </a:pPr>
            <a:r>
              <a:rPr lang="en-US" altLang="zh-CN" sz="1400"/>
              <a:t>SQL</a:t>
            </a:r>
            <a:r>
              <a:rPr lang="zh-CN" altLang="en-US" sz="1400"/>
              <a:t>是开发人员的必备技能</a:t>
            </a:r>
            <a:endParaRPr lang="zh-CN" altLang="en-US" sz="1400"/>
          </a:p>
          <a:p>
            <a:pPr marL="0" indent="0">
              <a:buFont typeface="Arial" panose="020B0604020202020204" pitchFamily="34" charset="0"/>
              <a:buNone/>
            </a:pPr>
            <a:r>
              <a:rPr lang="en-US" altLang="zh-CN"/>
              <a:t>2. </a:t>
            </a:r>
            <a:r>
              <a:rPr lang="zh-CN" altLang="en-US"/>
              <a:t>学到什么程度</a:t>
            </a:r>
            <a:endParaRPr lang="zh-CN" altLang="en-US"/>
          </a:p>
          <a:p>
            <a:pPr marL="285750" indent="-285750">
              <a:buFont typeface="Arial" panose="020B0604020202020204" pitchFamily="34" charset="0"/>
              <a:buChar char="•"/>
            </a:pPr>
            <a:r>
              <a:rPr lang="zh-CN" altLang="en-US" sz="1400"/>
              <a:t>本课程目标为满足后续案例需要，即简单增删改查，做个</a:t>
            </a:r>
            <a:r>
              <a:rPr lang="en-US" altLang="zh-CN" sz="1400"/>
              <a:t>SQL</a:t>
            </a:r>
            <a:r>
              <a:rPr lang="zh-CN" altLang="en-US" sz="1400"/>
              <a:t>入门</a:t>
            </a:r>
            <a:endParaRPr lang="zh-CN" altLang="en-US" sz="1400"/>
          </a:p>
          <a:p>
            <a:pPr marL="285750" indent="-285750">
              <a:buFont typeface="Arial" panose="020B0604020202020204" pitchFamily="34" charset="0"/>
              <a:buChar char="•"/>
            </a:pPr>
            <a:r>
              <a:rPr lang="zh-CN" altLang="en-US" sz="1400"/>
              <a:t>详细</a:t>
            </a:r>
            <a:r>
              <a:rPr lang="en-US" altLang="zh-CN" sz="1400"/>
              <a:t>SQL</a:t>
            </a:r>
            <a:r>
              <a:rPr lang="zh-CN" altLang="en-US" sz="1400"/>
              <a:t>可参考：https://www.bilibili.com/video/BV1iF411z7Pu</a:t>
            </a:r>
            <a:endParaRPr lang="zh-CN" altLang="en-US" sz="1400"/>
          </a:p>
        </p:txBody>
      </p:sp>
      <p:pic>
        <p:nvPicPr>
          <p:cNvPr id="4" name="图片 3"/>
          <p:cNvPicPr>
            <a:picLocks noChangeAspect="1"/>
          </p:cNvPicPr>
          <p:nvPr/>
        </p:nvPicPr>
        <p:blipFill>
          <a:blip r:embed="rId1"/>
          <a:stretch>
            <a:fillRect/>
          </a:stretch>
        </p:blipFill>
        <p:spPr>
          <a:xfrm>
            <a:off x="5499735" y="5499735"/>
            <a:ext cx="1285240" cy="9632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结果分页限制</a:t>
            </a:r>
            <a:endParaRPr lang="zh-CN" altLang="en-US"/>
          </a:p>
        </p:txBody>
      </p:sp>
      <p:sp>
        <p:nvSpPr>
          <p:cNvPr id="3" name="文本占位符 2"/>
          <p:cNvSpPr>
            <a:spLocks noGrp="1"/>
          </p:cNvSpPr>
          <p:nvPr>
            <p:ph type="body" sz="quarter" idx="11"/>
          </p:nvPr>
        </p:nvSpPr>
        <p:spPr/>
        <p:txBody>
          <a:bodyPr/>
          <a:p>
            <a:r>
              <a:rPr lang="zh-CN" altLang="en-US"/>
              <a:t>同样，可以使用</a:t>
            </a:r>
            <a:r>
              <a:rPr lang="en-US" altLang="zh-CN"/>
              <a:t>LIMIT</a:t>
            </a:r>
            <a:r>
              <a:rPr lang="zh-CN" altLang="en-US"/>
              <a:t>关键字，对查询结果进行数量限制或分页显示，语法：</a:t>
            </a:r>
            <a:endParaRPr lang="zh-CN" altLang="en-US"/>
          </a:p>
          <a:p>
            <a:endParaRPr lang="zh-CN" altLang="en-US"/>
          </a:p>
          <a:p>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8830" y="2124710"/>
            <a:ext cx="3139440" cy="1470660"/>
          </a:xfrm>
          <a:prstGeom prst="rect">
            <a:avLst/>
          </a:prstGeom>
        </p:spPr>
      </p:pic>
      <p:pic>
        <p:nvPicPr>
          <p:cNvPr id="5" name="图片 4"/>
          <p:cNvPicPr>
            <a:picLocks noChangeAspect="1"/>
          </p:cNvPicPr>
          <p:nvPr/>
        </p:nvPicPr>
        <p:blipFill>
          <a:blip r:embed="rId2"/>
          <a:stretch>
            <a:fillRect/>
          </a:stretch>
        </p:blipFill>
        <p:spPr>
          <a:xfrm>
            <a:off x="3938270" y="2124710"/>
            <a:ext cx="6162675" cy="4124325"/>
          </a:xfrm>
          <a:prstGeom prst="rect">
            <a:avLst/>
          </a:prstGeom>
        </p:spPr>
      </p:pic>
      <p:pic>
        <p:nvPicPr>
          <p:cNvPr id="6" name="图片 5" descr="01 (97)"/>
          <p:cNvPicPr>
            <a:picLocks noChangeAspect="1"/>
          </p:cNvPicPr>
          <p:nvPr/>
        </p:nvPicPr>
        <p:blipFill>
          <a:blip r:embed="rId3"/>
          <a:stretch>
            <a:fillRect/>
          </a:stretch>
        </p:blipFill>
        <p:spPr>
          <a:xfrm>
            <a:off x="10100945" y="4785995"/>
            <a:ext cx="2072005" cy="2072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排序和分页限制的语法是？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t>2. </a:t>
            </a:r>
            <a:r>
              <a:rPr lang="zh-CN" altLang="en-US"/>
              <a:t>截止到目前学习到的关键字，需注意：</a:t>
            </a:r>
            <a:endParaRPr lang="zh-CN" altLang="en-US"/>
          </a:p>
          <a:p>
            <a:pPr marL="285750" indent="-285750">
              <a:buFont typeface="Arial" panose="020B0604020202020204" pitchFamily="34" charset="0"/>
              <a:buChar char="•"/>
            </a:pPr>
            <a:r>
              <a:rPr lang="en-US" altLang="zh-CN" sz="1400"/>
              <a:t>WHERE</a:t>
            </a:r>
            <a:r>
              <a:rPr lang="zh-CN" altLang="en-US" sz="1400"/>
              <a:t>、</a:t>
            </a:r>
            <a:r>
              <a:rPr lang="en-US" altLang="zh-CN" sz="1400"/>
              <a:t>GROUP BY</a:t>
            </a:r>
            <a:r>
              <a:rPr lang="zh-CN" altLang="en-US" sz="1400"/>
              <a:t>、</a:t>
            </a:r>
            <a:r>
              <a:rPr lang="en-US" altLang="zh-CN" sz="1400"/>
              <a:t>ORDER BY</a:t>
            </a:r>
            <a:r>
              <a:rPr lang="zh-CN" altLang="en-US" sz="1400"/>
              <a:t>、</a:t>
            </a:r>
            <a:r>
              <a:rPr lang="en-US" altLang="zh-CN" sz="1400"/>
              <a:t> LIMIT</a:t>
            </a:r>
            <a:r>
              <a:rPr lang="zh-CN" altLang="en-US" sz="1400"/>
              <a:t>均可按需求省略</a:t>
            </a:r>
            <a:endParaRPr lang="zh-CN" altLang="en-US" sz="1400"/>
          </a:p>
          <a:p>
            <a:pPr marL="285750" indent="-285750">
              <a:buFont typeface="Arial" panose="020B0604020202020204" pitchFamily="34" charset="0"/>
              <a:buChar char="•"/>
            </a:pPr>
            <a:r>
              <a:rPr lang="en-US" altLang="zh-CN" sz="1400"/>
              <a:t>SELECT </a:t>
            </a:r>
            <a:r>
              <a:rPr lang="zh-CN" altLang="en-US" sz="1400"/>
              <a:t>和</a:t>
            </a:r>
            <a:r>
              <a:rPr lang="en-US" altLang="zh-CN" sz="1400"/>
              <a:t> FROM </a:t>
            </a:r>
            <a:r>
              <a:rPr lang="zh-CN" altLang="en-US" sz="1400"/>
              <a:t>是必写的</a:t>
            </a:r>
            <a:endParaRPr lang="zh-CN" altLang="en-US" sz="1400"/>
          </a:p>
          <a:p>
            <a:pPr marL="285750" indent="-285750">
              <a:buFont typeface="Arial" panose="020B0604020202020204" pitchFamily="34" charset="0"/>
              <a:buChar char="•"/>
            </a:pPr>
            <a:r>
              <a:rPr lang="zh-CN" altLang="en-US" sz="1400"/>
              <a:t>执行顺序：</a:t>
            </a:r>
            <a:endParaRPr lang="zh-CN" altLang="en-US" sz="1400"/>
          </a:p>
          <a:p>
            <a:pPr marL="457200" lvl="1">
              <a:buFont typeface="Arial" panose="020B0604020202020204" pitchFamily="34" charset="0"/>
            </a:pPr>
            <a:r>
              <a:rPr lang="en-US" altLang="zh-CN" sz="1400">
                <a:latin typeface="纤黑体" panose="02000000000000000000" charset="-122"/>
                <a:ea typeface="纤黑体" panose="02000000000000000000" charset="-122"/>
                <a:cs typeface="纤黑体" panose="02000000000000000000" charset="-122"/>
              </a:rPr>
              <a:t>FROM -&gt; WHERE -&gt; GROUP BY</a:t>
            </a:r>
            <a:r>
              <a:rPr lang="zh-CN" altLang="en-US" sz="1400">
                <a:latin typeface="纤黑体" panose="02000000000000000000" charset="-122"/>
                <a:ea typeface="纤黑体" panose="02000000000000000000" charset="-122"/>
                <a:cs typeface="纤黑体" panose="02000000000000000000" charset="-122"/>
              </a:rPr>
              <a:t>和聚合函数</a:t>
            </a:r>
            <a:r>
              <a:rPr lang="en-US" altLang="zh-CN" sz="1400">
                <a:latin typeface="纤黑体" panose="02000000000000000000" charset="-122"/>
                <a:ea typeface="纤黑体" panose="02000000000000000000" charset="-122"/>
                <a:cs typeface="纤黑体" panose="02000000000000000000" charset="-122"/>
              </a:rPr>
              <a:t> -&gt; SELECT -&gt; ORDER BY -&gt; LIMIT</a:t>
            </a:r>
            <a:endParaRPr lang="zh-CN" altLang="en-US" sz="1400">
              <a:latin typeface="纤黑体" panose="02000000000000000000" charset="-122"/>
              <a:ea typeface="纤黑体" panose="02000000000000000000" charset="-122"/>
              <a:cs typeface="纤黑体" panose="02000000000000000000" charset="-122"/>
            </a:endParaRPr>
          </a:p>
          <a:p>
            <a:pPr marL="0" indent="0">
              <a:buNone/>
            </a:pPr>
            <a:endParaRPr lang="zh-CN" altLang="en-US" sz="1400">
              <a:latin typeface="纤黑体" panose="02000000000000000000" charset="-122"/>
              <a:ea typeface="纤黑体" panose="02000000000000000000" charset="-122"/>
              <a:cs typeface="纤黑体" panose="02000000000000000000" charset="-122"/>
            </a:endParaRPr>
          </a:p>
        </p:txBody>
      </p:sp>
      <p:pic>
        <p:nvPicPr>
          <p:cNvPr id="6" name="图片 5"/>
          <p:cNvPicPr>
            <a:picLocks noChangeAspect="1"/>
          </p:cNvPicPr>
          <p:nvPr/>
        </p:nvPicPr>
        <p:blipFill>
          <a:blip r:embed="rId1"/>
          <a:stretch>
            <a:fillRect/>
          </a:stretch>
        </p:blipFill>
        <p:spPr>
          <a:xfrm>
            <a:off x="5263515" y="1816100"/>
            <a:ext cx="3139440" cy="147066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solidFill>
                  <a:srgbClr val="FF0000"/>
                </a:solidFill>
              </a:rPr>
              <a:t>Python &amp; MySQL</a:t>
            </a:r>
            <a:endParaRPr kumimoji="1" lang="en-US" altLang="zh-CN" sz="1600" dirty="0">
              <a:solidFill>
                <a:srgbClr val="FF0000"/>
              </a:solidFill>
            </a:endParaRPr>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4354830"/>
            <a:ext cx="410210" cy="410210"/>
          </a:xfrm>
          <a:prstGeom prst="rect">
            <a:avLst/>
          </a:prstGeom>
        </p:spPr>
      </p:pic>
      <p:grpSp>
        <p:nvGrpSpPr>
          <p:cNvPr id="16" name="组合 15"/>
          <p:cNvGrpSpPr/>
          <p:nvPr/>
        </p:nvGrpSpPr>
        <p:grpSpPr>
          <a:xfrm>
            <a:off x="7089140" y="3940175"/>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宋体" panose="02010600030101010101" pitchFamily="2" charset="-122"/>
                  <a:ea typeface="宋体" panose="02010600030101010101" pitchFamily="2" charset="-122"/>
                </a:rPr>
                <a:t>基础使用</a:t>
              </a:r>
              <a:endParaRPr lang="zh-CN" sz="1400" dirty="0">
                <a:solidFill>
                  <a:srgbClr val="FF0000"/>
                </a:solidFill>
                <a:latin typeface="宋体" panose="02010600030101010101" pitchFamily="2" charset="-122"/>
                <a:ea typeface="宋体" panose="02010600030101010101" pitchFamily="2" charset="-122"/>
              </a:endParaRPr>
            </a:p>
          </p:txBody>
        </p:sp>
        <p:sp>
          <p:nvSpPr>
            <p:cNvPr id="15" name="文本框 14"/>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宋体" panose="02010600030101010101" pitchFamily="2" charset="-122"/>
                  <a:ea typeface="宋体" panose="02010600030101010101" pitchFamily="2" charset="-122"/>
                </a:rPr>
                <a:t>数据插入</a:t>
              </a:r>
              <a:endParaRPr lang="zh-CN" sz="1400" dirty="0">
                <a:solidFill>
                  <a:schemeClr val="tx1">
                    <a:lumMod val="65000"/>
                    <a:lumOff val="35000"/>
                  </a:schemeClr>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Python</a:t>
            </a:r>
            <a:r>
              <a:rPr lang="zh-CN">
                <a:solidFill>
                  <a:srgbClr val="FF0000"/>
                </a:solidFill>
              </a:rPr>
              <a:t>执行</a:t>
            </a:r>
            <a:r>
              <a:rPr lang="en-US" altLang="zh-CN">
                <a:solidFill>
                  <a:srgbClr val="FF0000"/>
                </a:solidFill>
              </a:rPr>
              <a:t>SQL</a:t>
            </a:r>
            <a:r>
              <a:rPr lang="zh-CN" altLang="en-US">
                <a:solidFill>
                  <a:srgbClr val="FF0000"/>
                </a:solidFill>
              </a:rPr>
              <a:t>语句操作</a:t>
            </a:r>
            <a:r>
              <a:rPr lang="en-US" altLang="zh-CN">
                <a:solidFill>
                  <a:srgbClr val="FF0000"/>
                </a:solidFill>
              </a:rPr>
              <a:t>MySQL</a:t>
            </a:r>
            <a:r>
              <a:rPr lang="zh-CN" altLang="en-US">
                <a:solidFill>
                  <a:srgbClr val="FF0000"/>
                </a:solidFill>
              </a:rPr>
              <a:t>数据库软件</a:t>
            </a:r>
            <a:endParaRPr lang="zh-CN" altLang="en-US">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pymysql</a:t>
            </a:r>
            <a:endParaRPr lang="en-US" altLang="zh-CN"/>
          </a:p>
        </p:txBody>
      </p:sp>
      <p:sp>
        <p:nvSpPr>
          <p:cNvPr id="3" name="文本占位符 2"/>
          <p:cNvSpPr>
            <a:spLocks noGrp="1"/>
          </p:cNvSpPr>
          <p:nvPr>
            <p:ph type="body" sz="quarter" idx="11"/>
          </p:nvPr>
        </p:nvSpPr>
        <p:spPr/>
        <p:txBody>
          <a:bodyPr/>
          <a:p>
            <a:r>
              <a:rPr lang="zh-CN" altLang="en-US"/>
              <a:t>除了使用图形化工具以外，我们也可以使用编程语言来执行</a:t>
            </a:r>
            <a:r>
              <a:rPr lang="en-US" altLang="zh-CN"/>
              <a:t>SQL</a:t>
            </a:r>
            <a:r>
              <a:rPr lang="zh-CN" altLang="en-US"/>
              <a:t>从而操作数据库。</a:t>
            </a:r>
            <a:endParaRPr lang="zh-CN" altLang="en-US"/>
          </a:p>
          <a:p>
            <a:r>
              <a:rPr lang="zh-CN" altLang="en-US"/>
              <a:t>在</a:t>
            </a:r>
            <a:r>
              <a:rPr lang="en-US" altLang="zh-CN"/>
              <a:t>Python</a:t>
            </a:r>
            <a:r>
              <a:rPr lang="zh-CN" altLang="en-US"/>
              <a:t>中，使用第三方库：</a:t>
            </a:r>
            <a:r>
              <a:rPr lang="en-US" altLang="zh-CN"/>
              <a:t>pymysql </a:t>
            </a:r>
            <a:r>
              <a:rPr lang="zh-CN" altLang="en-US"/>
              <a:t>来完成对</a:t>
            </a:r>
            <a:r>
              <a:rPr lang="en-US" altLang="zh-CN"/>
              <a:t>MySQL</a:t>
            </a:r>
            <a:r>
              <a:rPr lang="zh-CN" altLang="en-US"/>
              <a:t>数据库的操作。</a:t>
            </a:r>
            <a:endParaRPr lang="zh-CN" altLang="en-US"/>
          </a:p>
          <a:p>
            <a:endParaRPr lang="zh-CN" altLang="en-US"/>
          </a:p>
          <a:p>
            <a:r>
              <a:rPr lang="zh-CN" altLang="en-US"/>
              <a:t>安装：</a:t>
            </a:r>
            <a:endParaRPr lang="zh-CN" altLang="en-US"/>
          </a:p>
          <a:p>
            <a:r>
              <a:rPr lang="en-US" altLang="zh-CN"/>
              <a:t>pip install pymysql</a:t>
            </a:r>
            <a:endParaRPr lang="en-US" altLang="zh-CN"/>
          </a:p>
          <a:p>
            <a:endParaRPr lang="en-US" altLang="zh-CN"/>
          </a:p>
        </p:txBody>
      </p:sp>
      <p:pic>
        <p:nvPicPr>
          <p:cNvPr id="4" name="图片 3"/>
          <p:cNvPicPr>
            <a:picLocks noChangeAspect="1"/>
          </p:cNvPicPr>
          <p:nvPr/>
        </p:nvPicPr>
        <p:blipFill>
          <a:blip r:embed="rId1"/>
          <a:stretch>
            <a:fillRect/>
          </a:stretch>
        </p:blipFill>
        <p:spPr>
          <a:xfrm>
            <a:off x="782320" y="3859530"/>
            <a:ext cx="4983480" cy="1104900"/>
          </a:xfrm>
          <a:prstGeom prst="rect">
            <a:avLst/>
          </a:prstGeom>
        </p:spPr>
      </p:pic>
      <p:pic>
        <p:nvPicPr>
          <p:cNvPr id="5" name="图片 4" descr="01 (99)"/>
          <p:cNvPicPr>
            <a:picLocks noChangeAspect="1"/>
          </p:cNvPicPr>
          <p:nvPr/>
        </p:nvPicPr>
        <p:blipFill>
          <a:blip r:embed="rId2"/>
          <a:stretch>
            <a:fillRect/>
          </a:stretch>
        </p:blipFill>
        <p:spPr>
          <a:xfrm>
            <a:off x="10303510" y="4758690"/>
            <a:ext cx="2155190" cy="21551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创建到</a:t>
            </a:r>
            <a:r>
              <a:rPr lang="en-US" altLang="zh-CN"/>
              <a:t>MySQL</a:t>
            </a:r>
            <a:r>
              <a:t>的数据库链接</a:t>
            </a:r>
          </a:p>
        </p:txBody>
      </p:sp>
      <p:sp>
        <p:nvSpPr>
          <p:cNvPr id="3" name="文本占位符 2"/>
          <p:cNvSpPr>
            <a:spLocks noGrp="1"/>
          </p:cNvSpPr>
          <p:nvPr>
            <p:ph type="body" sz="quarter" idx="11"/>
          </p:nvPr>
        </p:nvSpPr>
        <p:spPr/>
        <p:txBody>
          <a:bodyPr/>
          <a:p>
            <a:r>
              <a:rPr lang="zh-CN" altLang="en-US"/>
              <a:t>代码如下：</a:t>
            </a:r>
            <a:endParaRPr lang="zh-CN" altLang="en-US"/>
          </a:p>
        </p:txBody>
      </p:sp>
      <p:pic>
        <p:nvPicPr>
          <p:cNvPr id="4" name="图片 3"/>
          <p:cNvPicPr>
            <a:picLocks noChangeAspect="1"/>
          </p:cNvPicPr>
          <p:nvPr/>
        </p:nvPicPr>
        <p:blipFill>
          <a:blip r:embed="rId1"/>
          <a:stretch>
            <a:fillRect/>
          </a:stretch>
        </p:blipFill>
        <p:spPr>
          <a:xfrm>
            <a:off x="822960" y="2091690"/>
            <a:ext cx="4869180" cy="37414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执行</a:t>
            </a:r>
            <a:r>
              <a:rPr lang="en-US" altLang="zh-CN"/>
              <a:t>SQL</a:t>
            </a:r>
            <a:r>
              <a:t>语句</a:t>
            </a:r>
          </a:p>
        </p:txBody>
      </p:sp>
      <p:sp>
        <p:nvSpPr>
          <p:cNvPr id="3" name="文本占位符 2"/>
          <p:cNvSpPr>
            <a:spLocks noGrp="1"/>
          </p:cNvSpPr>
          <p:nvPr>
            <p:ph type="body" sz="quarter" idx="11"/>
          </p:nvPr>
        </p:nvSpPr>
        <p:spPr/>
        <p:txBody>
          <a:bodyPr/>
          <a:p>
            <a:r>
              <a:rPr lang="zh-CN" altLang="en-US"/>
              <a:t>演示，执行非查询性质的</a:t>
            </a:r>
            <a:r>
              <a:rPr lang="en-US" altLang="zh-CN"/>
              <a:t>SQL</a:t>
            </a:r>
            <a:r>
              <a:rPr lang="zh-CN" altLang="en-US"/>
              <a:t>语句：</a:t>
            </a:r>
            <a:endParaRPr lang="zh-CN" altLang="en-US"/>
          </a:p>
          <a:p>
            <a:endParaRPr lang="zh-CN" altLang="en-US"/>
          </a:p>
        </p:txBody>
      </p:sp>
      <p:pic>
        <p:nvPicPr>
          <p:cNvPr id="4" name="图片 3"/>
          <p:cNvPicPr>
            <a:picLocks noChangeAspect="1"/>
          </p:cNvPicPr>
          <p:nvPr/>
        </p:nvPicPr>
        <p:blipFill>
          <a:blip r:embed="rId1"/>
          <a:stretch>
            <a:fillRect/>
          </a:stretch>
        </p:blipFill>
        <p:spPr>
          <a:xfrm>
            <a:off x="799465" y="2096135"/>
            <a:ext cx="7337425" cy="44049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执行</a:t>
            </a:r>
            <a:r>
              <a:rPr lang="en-US" altLang="zh-CN"/>
              <a:t>sql</a:t>
            </a:r>
            <a:r>
              <a:t>语句</a:t>
            </a:r>
          </a:p>
        </p:txBody>
      </p:sp>
      <p:sp>
        <p:nvSpPr>
          <p:cNvPr id="3" name="文本占位符 2"/>
          <p:cNvSpPr>
            <a:spLocks noGrp="1"/>
          </p:cNvSpPr>
          <p:nvPr>
            <p:ph type="body" sz="quarter" idx="11"/>
          </p:nvPr>
        </p:nvSpPr>
        <p:spPr/>
        <p:txBody>
          <a:bodyPr/>
          <a:p>
            <a:r>
              <a:rPr lang="zh-CN" altLang="en-US"/>
              <a:t>执行查询性质的</a:t>
            </a:r>
            <a:r>
              <a:rPr lang="en-US" altLang="zh-CN"/>
              <a:t>SQL</a:t>
            </a:r>
            <a:r>
              <a:rPr lang="zh-CN" altLang="en-US"/>
              <a:t>语句：</a:t>
            </a:r>
            <a:endParaRPr lang="zh-CN" altLang="en-US"/>
          </a:p>
          <a:p>
            <a:endParaRPr lang="zh-CN" altLang="en-US"/>
          </a:p>
        </p:txBody>
      </p:sp>
      <p:pic>
        <p:nvPicPr>
          <p:cNvPr id="4" name="图片 3"/>
          <p:cNvPicPr>
            <a:picLocks noChangeAspect="1"/>
          </p:cNvPicPr>
          <p:nvPr/>
        </p:nvPicPr>
        <p:blipFill>
          <a:blip r:embed="rId1"/>
          <a:stretch>
            <a:fillRect/>
          </a:stretch>
        </p:blipFill>
        <p:spPr>
          <a:xfrm>
            <a:off x="813435" y="2091055"/>
            <a:ext cx="3641725" cy="4457065"/>
          </a:xfrm>
          <a:prstGeom prst="rect">
            <a:avLst/>
          </a:prstGeom>
        </p:spPr>
      </p:pic>
      <p:sp>
        <p:nvSpPr>
          <p:cNvPr id="5" name="文本框 4"/>
          <p:cNvSpPr txBox="1"/>
          <p:nvPr/>
        </p:nvSpPr>
        <p:spPr>
          <a:xfrm>
            <a:off x="4455160" y="5292090"/>
            <a:ext cx="6268720" cy="583565"/>
          </a:xfrm>
          <a:prstGeom prst="rect">
            <a:avLst/>
          </a:prstGeom>
          <a:noFill/>
        </p:spPr>
        <p:txBody>
          <a:bodyPr wrap="none">
            <a:spAutoFit/>
          </a:bodyPr>
          <a:p>
            <a:pPr marL="171450" indent="-171450" fontAlgn="auto">
              <a:spcBef>
                <a:spcPts val="0"/>
              </a:spcBef>
              <a:spcAft>
                <a:spcPts val="0"/>
              </a:spcAft>
              <a:buFont typeface="Arial" panose="020B0604020202020204" pitchFamily="34" charset="0"/>
              <a:buChar char="•"/>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游标对象使用</a:t>
            </a:r>
            <a:r>
              <a:rPr lang="en-US" altLang="zh-CN" sz="1600" b="1" dirty="0">
                <a:solidFill>
                  <a:srgbClr val="FF0000"/>
                </a:solidFill>
                <a:latin typeface="纤黑体" panose="02000000000000000000" charset="-122"/>
                <a:ea typeface="纤黑体" panose="02000000000000000000" charset="-122"/>
                <a:cs typeface="纤黑体" panose="02000000000000000000" charset="-122"/>
              </a:rPr>
              <a:t>fetchall()</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方法，得到的是全部的查询结果，是一个元组</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marL="171450" indent="-171450" fontAlgn="auto">
              <a:spcBef>
                <a:spcPts val="0"/>
              </a:spcBef>
              <a:spcAft>
                <a:spcPts val="0"/>
              </a:spcAft>
              <a:buFont typeface="Arial" panose="020B0604020202020204" pitchFamily="34" charset="0"/>
              <a:buChar char="•"/>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这个元组内部嵌套了元组，嵌套的元组就是一行查询结果</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pic>
        <p:nvPicPr>
          <p:cNvPr id="6" name="图片 5" descr="01 (149)"/>
          <p:cNvPicPr>
            <a:picLocks noChangeAspect="1"/>
          </p:cNvPicPr>
          <p:nvPr/>
        </p:nvPicPr>
        <p:blipFill>
          <a:blip r:embed="rId2"/>
          <a:stretch>
            <a:fillRect/>
          </a:stretch>
        </p:blipFill>
        <p:spPr>
          <a:xfrm>
            <a:off x="10668635" y="4948555"/>
            <a:ext cx="1720215" cy="1720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188075" cy="4511040"/>
          </a:xfrm>
        </p:spPr>
        <p:txBody>
          <a:bodyPr/>
          <a:p>
            <a:pPr marL="0" indent="0">
              <a:buNone/>
            </a:pPr>
            <a:r>
              <a:rPr lang="en-US" altLang="zh-CN"/>
              <a:t>1. Python</a:t>
            </a:r>
            <a:r>
              <a:rPr lang="zh-CN" altLang="en-US"/>
              <a:t>中使用什么第三方库来操作</a:t>
            </a:r>
            <a:r>
              <a:rPr lang="en-US" altLang="zh-CN"/>
              <a:t>MySQL</a:t>
            </a:r>
            <a:r>
              <a:rPr lang="zh-CN" altLang="en-US"/>
              <a:t>？如何安装？</a:t>
            </a:r>
            <a:endParaRPr lang="zh-CN" altLang="en-US"/>
          </a:p>
          <a:p>
            <a:pPr marL="0" indent="0">
              <a:buNone/>
            </a:pPr>
            <a:r>
              <a:rPr lang="zh-CN" altLang="en-US" sz="1400"/>
              <a:t>使用第三方库为：</a:t>
            </a:r>
            <a:r>
              <a:rPr lang="en-US" altLang="zh-CN" sz="1400"/>
              <a:t>pymysql</a:t>
            </a:r>
            <a:endParaRPr lang="en-US" altLang="zh-CN" sz="1400"/>
          </a:p>
          <a:p>
            <a:pPr marL="0" indent="0">
              <a:buNone/>
            </a:pPr>
            <a:r>
              <a:rPr lang="zh-CN" altLang="en-US" sz="1400"/>
              <a:t>安装：</a:t>
            </a:r>
            <a:r>
              <a:rPr lang="en-US" altLang="zh-CN" sz="1400"/>
              <a:t>pip install pymysql</a:t>
            </a:r>
            <a:endParaRPr lang="en-US" altLang="zh-CN" sz="1400"/>
          </a:p>
          <a:p>
            <a:pPr marL="0" indent="0">
              <a:buNone/>
            </a:pPr>
            <a:r>
              <a:rPr lang="en-US" altLang="zh-CN"/>
              <a:t>2. </a:t>
            </a:r>
            <a:r>
              <a:rPr lang="zh-CN" altLang="en-US"/>
              <a:t>如何获取链接对象？</a:t>
            </a:r>
            <a:endParaRPr lang="zh-CN" altLang="en-US"/>
          </a:p>
          <a:p>
            <a:pPr marL="285750" indent="-285750">
              <a:buFont typeface="Arial" panose="020B0604020202020204" pitchFamily="34" charset="0"/>
              <a:buChar char="•"/>
            </a:pPr>
            <a:r>
              <a:rPr lang="zh-CN" altLang="en-US" sz="1400"/>
              <a:t>from pymysql import Connection</a:t>
            </a:r>
            <a:r>
              <a:rPr lang="en-US" altLang="zh-CN" sz="1400"/>
              <a:t> </a:t>
            </a:r>
            <a:r>
              <a:rPr lang="zh-CN" altLang="en-US" sz="1400"/>
              <a:t>导包</a:t>
            </a:r>
            <a:endParaRPr lang="zh-CN" altLang="en-US" sz="1400"/>
          </a:p>
          <a:p>
            <a:pPr marL="285750" indent="-285750">
              <a:buFont typeface="Arial" panose="020B0604020202020204" pitchFamily="34" charset="0"/>
              <a:buChar char="•"/>
            </a:pPr>
            <a:r>
              <a:rPr lang="en-US" altLang="zh-CN" sz="1400"/>
              <a:t>Connection(</a:t>
            </a:r>
            <a:r>
              <a:rPr lang="zh-CN" altLang="en-US" sz="1400"/>
              <a:t>主机</a:t>
            </a:r>
            <a:r>
              <a:rPr lang="en-US" altLang="zh-CN" sz="1400"/>
              <a:t>,</a:t>
            </a:r>
            <a:r>
              <a:rPr lang="zh-CN" altLang="en-US" sz="1400"/>
              <a:t>端口</a:t>
            </a:r>
            <a:r>
              <a:rPr lang="en-US" altLang="zh-CN" sz="1400"/>
              <a:t>,</a:t>
            </a:r>
            <a:r>
              <a:rPr lang="zh-CN" altLang="en-US" sz="1400"/>
              <a:t>账户</a:t>
            </a:r>
            <a:r>
              <a:rPr lang="en-US" altLang="zh-CN" sz="1400"/>
              <a:t>,</a:t>
            </a:r>
            <a:r>
              <a:rPr lang="zh-CN" altLang="en-US" sz="1400"/>
              <a:t>密码</a:t>
            </a:r>
            <a:r>
              <a:rPr lang="en-US" altLang="zh-CN" sz="1400"/>
              <a:t>)</a:t>
            </a:r>
            <a:r>
              <a:rPr lang="zh-CN" altLang="en-US" sz="1400"/>
              <a:t>即可得到链接对象</a:t>
            </a:r>
            <a:endParaRPr lang="zh-CN" altLang="en-US" sz="1400"/>
          </a:p>
          <a:p>
            <a:pPr marL="285750" indent="-285750">
              <a:buFont typeface="Arial" panose="020B0604020202020204" pitchFamily="34" charset="0"/>
              <a:buChar char="•"/>
            </a:pPr>
            <a:r>
              <a:rPr lang="zh-CN" altLang="en-US" sz="1400"/>
              <a:t>链接对象</a:t>
            </a:r>
            <a:r>
              <a:rPr lang="en-US" altLang="zh-CN" sz="1400"/>
              <a:t>.close() </a:t>
            </a:r>
            <a:r>
              <a:rPr lang="zh-CN" altLang="en-US" sz="1400"/>
              <a:t>关闭和</a:t>
            </a:r>
            <a:r>
              <a:rPr lang="en-US" altLang="zh-CN" sz="1400"/>
              <a:t>MySQL</a:t>
            </a:r>
            <a:r>
              <a:rPr lang="zh-CN" altLang="en-US" sz="1400"/>
              <a:t>数据库的连接</a:t>
            </a:r>
            <a:endParaRPr lang="zh-CN" altLang="en-US" sz="1400"/>
          </a:p>
          <a:p>
            <a:pPr marL="0" indent="0">
              <a:buFont typeface="Arial" panose="020B0604020202020204" pitchFamily="34" charset="0"/>
              <a:buNone/>
            </a:pPr>
            <a:r>
              <a:rPr lang="en-US" altLang="zh-CN"/>
              <a:t>3. </a:t>
            </a:r>
            <a:r>
              <a:rPr lang="zh-CN" altLang="en-US"/>
              <a:t>如何执行</a:t>
            </a:r>
            <a:r>
              <a:rPr lang="en-US" altLang="zh-CN"/>
              <a:t>SQL</a:t>
            </a:r>
            <a:r>
              <a:rPr lang="zh-CN" altLang="en-US"/>
              <a:t>查询</a:t>
            </a:r>
            <a:endParaRPr lang="zh-CN" altLang="en-US"/>
          </a:p>
          <a:p>
            <a:pPr marL="0" indent="0">
              <a:buFont typeface="Arial" panose="020B0604020202020204" pitchFamily="34" charset="0"/>
              <a:buNone/>
            </a:pPr>
            <a:r>
              <a:rPr lang="zh-CN" altLang="en-US" sz="1400"/>
              <a:t>通过连接对象调用</a:t>
            </a:r>
            <a:r>
              <a:rPr lang="en-US" altLang="zh-CN" sz="1400"/>
              <a:t>cursor()</a:t>
            </a:r>
            <a:r>
              <a:rPr lang="zh-CN" altLang="en-US" sz="1400"/>
              <a:t>方法，得到游标对象</a:t>
            </a:r>
            <a:endParaRPr lang="zh-CN" altLang="en-US" sz="1400"/>
          </a:p>
          <a:p>
            <a:pPr marL="285750" indent="-285750">
              <a:buFont typeface="Arial" panose="020B0604020202020204" pitchFamily="34" charset="0"/>
              <a:buChar char="•"/>
            </a:pPr>
            <a:r>
              <a:rPr lang="zh-CN" altLang="en-US" sz="1400"/>
              <a:t>游标对象</a:t>
            </a:r>
            <a:r>
              <a:rPr lang="en-US" altLang="zh-CN" sz="1400"/>
              <a:t>.execute()</a:t>
            </a:r>
            <a:r>
              <a:rPr lang="zh-CN" altLang="en-US" sz="1400"/>
              <a:t>执行</a:t>
            </a:r>
            <a:r>
              <a:rPr lang="en-US" altLang="zh-CN" sz="1400"/>
              <a:t>SQL</a:t>
            </a:r>
            <a:r>
              <a:rPr lang="zh-CN" altLang="en-US" sz="1400"/>
              <a:t>语句</a:t>
            </a:r>
            <a:endParaRPr lang="zh-CN" altLang="en-US" sz="1400"/>
          </a:p>
          <a:p>
            <a:pPr marL="285750" indent="-285750">
              <a:buFont typeface="Arial" panose="020B0604020202020204" pitchFamily="34" charset="0"/>
              <a:buChar char="•"/>
            </a:pPr>
            <a:r>
              <a:rPr lang="zh-CN" altLang="en-US" sz="1400"/>
              <a:t>游标对象</a:t>
            </a:r>
            <a:r>
              <a:rPr lang="en-US" altLang="zh-CN" sz="1400"/>
              <a:t>.fetchall()</a:t>
            </a:r>
            <a:r>
              <a:rPr lang="zh-CN" altLang="en-US" sz="1400"/>
              <a:t>得到全部的查询结果封装入元组内</a:t>
            </a:r>
            <a:endParaRPr lang="zh-CN" altLang="en-US"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solidFill>
                  <a:srgbClr val="FF0000"/>
                </a:solidFill>
              </a:rPr>
              <a:t>Python &amp; MySQL</a:t>
            </a:r>
            <a:endParaRPr kumimoji="1" lang="en-US" altLang="zh-CN" sz="1600" dirty="0">
              <a:solidFill>
                <a:srgbClr val="FF0000"/>
              </a:solidFill>
            </a:endParaRPr>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4354830"/>
            <a:ext cx="410210" cy="410210"/>
          </a:xfrm>
          <a:prstGeom prst="rect">
            <a:avLst/>
          </a:prstGeom>
        </p:spPr>
      </p:pic>
      <p:grpSp>
        <p:nvGrpSpPr>
          <p:cNvPr id="16" name="组合 15"/>
          <p:cNvGrpSpPr/>
          <p:nvPr/>
        </p:nvGrpSpPr>
        <p:grpSpPr>
          <a:xfrm>
            <a:off x="7089140" y="3940175"/>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宋体" panose="02010600030101010101" pitchFamily="2" charset="-122"/>
                  <a:ea typeface="宋体" panose="02010600030101010101" pitchFamily="2" charset="-122"/>
                </a:rPr>
                <a:t>基础使用</a:t>
              </a:r>
              <a:endParaRPr lang="zh-CN" sz="14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15" name="文本框 14"/>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rgbClr val="FF0000"/>
                  </a:solidFill>
                  <a:latin typeface="宋体" panose="02010600030101010101" pitchFamily="2" charset="-122"/>
                  <a:ea typeface="宋体" panose="02010600030101010101" pitchFamily="2" charset="-122"/>
                </a:rPr>
                <a:t>数据插入</a:t>
              </a:r>
              <a:endParaRPr lang="zh-CN" altLang="en-US" sz="1400" dirty="0">
                <a:solidFill>
                  <a:srgbClr val="FF0000"/>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olidFill>
                  <a:srgbClr val="FF0000"/>
                </a:solidFill>
                <a:sym typeface="+mn-ea"/>
              </a:rPr>
              <a:t>数据库介绍</a:t>
            </a:r>
            <a:endParaRPr kumimoji="1" lang="en-US" altLang="zh-CN" sz="1600" dirty="0"/>
          </a:p>
          <a:p>
            <a:pPr algn="l"/>
            <a:r>
              <a:rPr kumimoji="1" lang="zh-CN" altLang="en-US" sz="1600" dirty="0">
                <a:sym typeface="+mn-ea"/>
              </a:rPr>
              <a:t>MySQL的安装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sz="1600" dirty="0"/>
          </a:p>
        </p:txBody>
      </p:sp>
      <p:pic>
        <p:nvPicPr>
          <p:cNvPr id="4" name="图片 3" descr="303b3231353733393233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9465" y="1147445"/>
            <a:ext cx="410210" cy="4102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Python</a:t>
            </a:r>
            <a:r>
              <a:rPr lang="zh-CN">
                <a:solidFill>
                  <a:srgbClr val="FF0000"/>
                </a:solidFill>
              </a:rPr>
              <a:t>执行</a:t>
            </a:r>
            <a:r>
              <a:rPr lang="en-US" altLang="zh-CN">
                <a:solidFill>
                  <a:srgbClr val="FF0000"/>
                </a:solidFill>
              </a:rPr>
              <a:t>SQL</a:t>
            </a:r>
            <a:r>
              <a:rPr lang="zh-CN" altLang="en-US">
                <a:solidFill>
                  <a:srgbClr val="FF0000"/>
                </a:solidFill>
              </a:rPr>
              <a:t>语句插入数据到</a:t>
            </a:r>
            <a:r>
              <a:rPr lang="en-US" altLang="zh-CN">
                <a:solidFill>
                  <a:srgbClr val="FF0000"/>
                </a:solidFill>
              </a:rPr>
              <a:t>MySQL</a:t>
            </a:r>
            <a:endParaRPr lang="en-US" altLang="zh-CN">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commit</a:t>
            </a:r>
            <a:r>
              <a:t>提交</a:t>
            </a:r>
          </a:p>
        </p:txBody>
      </p:sp>
      <p:sp>
        <p:nvSpPr>
          <p:cNvPr id="3" name="文本占位符 2"/>
          <p:cNvSpPr>
            <a:spLocks noGrp="1"/>
          </p:cNvSpPr>
          <p:nvPr>
            <p:ph type="body" sz="quarter" idx="11"/>
          </p:nvPr>
        </p:nvSpPr>
        <p:spPr>
          <a:xfrm>
            <a:off x="5911850" y="1656080"/>
            <a:ext cx="5497830" cy="4219575"/>
          </a:xfrm>
        </p:spPr>
        <p:txBody>
          <a:bodyPr/>
          <a:p>
            <a:r>
              <a:rPr lang="zh-CN" altLang="en-US"/>
              <a:t>如图所示代码，经过执行是无法将数据插入到数据</a:t>
            </a:r>
            <a:r>
              <a:rPr lang="zh-CN" altLang="en-US"/>
              <a:t>表</a:t>
            </a:r>
            <a:r>
              <a:rPr lang="en-US" altLang="zh-CN"/>
              <a:t>student</a:t>
            </a:r>
            <a:r>
              <a:rPr lang="zh-CN" altLang="en-US"/>
              <a:t>中</a:t>
            </a:r>
            <a:r>
              <a:rPr lang="zh-CN" altLang="en-US"/>
              <a:t>的。</a:t>
            </a:r>
            <a:endParaRPr lang="zh-CN" altLang="en-US"/>
          </a:p>
          <a:p>
            <a:endParaRPr lang="zh-CN" altLang="en-US"/>
          </a:p>
          <a:p>
            <a:r>
              <a:rPr lang="zh-CN" altLang="en-US"/>
              <a:t>这是为什么</a:t>
            </a:r>
            <a:r>
              <a:rPr lang="zh-CN" altLang="en-US"/>
              <a:t>呢？</a:t>
            </a:r>
            <a:endParaRPr lang="zh-CN" altLang="en-US"/>
          </a:p>
          <a:p>
            <a:endParaRPr lang="zh-CN" altLang="en-US"/>
          </a:p>
          <a:p>
            <a:r>
              <a:rPr lang="en-US" altLang="zh-CN"/>
              <a:t>pymysql</a:t>
            </a:r>
            <a:r>
              <a:rPr lang="zh-CN" altLang="en-US"/>
              <a:t>在执行数据插入或其它产生数据更改的</a:t>
            </a:r>
            <a:r>
              <a:rPr lang="en-US" altLang="zh-CN"/>
              <a:t>SQL</a:t>
            </a:r>
            <a:r>
              <a:rPr lang="zh-CN" altLang="en-US"/>
              <a:t>语句时，默认是需要提交更改的，即，需要通过代码</a:t>
            </a:r>
            <a:r>
              <a:rPr lang="en-US" altLang="zh-CN"/>
              <a:t>“</a:t>
            </a:r>
            <a:r>
              <a:rPr lang="zh-CN" altLang="en-US"/>
              <a:t>确认</a:t>
            </a:r>
            <a:r>
              <a:rPr lang="en-US" altLang="zh-CN"/>
              <a:t>”</a:t>
            </a:r>
            <a:r>
              <a:rPr lang="zh-CN" altLang="en-US"/>
              <a:t>这种更改</a:t>
            </a:r>
            <a:r>
              <a:rPr lang="zh-CN" altLang="en-US"/>
              <a:t>行为。</a:t>
            </a:r>
            <a:endParaRPr lang="zh-CN" altLang="en-US"/>
          </a:p>
          <a:p>
            <a:endParaRPr lang="zh-CN" altLang="en-US"/>
          </a:p>
          <a:p>
            <a:r>
              <a:rPr lang="zh-CN" altLang="en-US"/>
              <a:t>通过链接对象</a:t>
            </a:r>
            <a:r>
              <a:rPr lang="en-US" altLang="zh-CN"/>
              <a:t>.commit() </a:t>
            </a:r>
            <a:r>
              <a:rPr lang="zh-CN" altLang="en-US"/>
              <a:t>即可确认此</a:t>
            </a:r>
            <a:r>
              <a:rPr lang="zh-CN" altLang="en-US"/>
              <a:t>行为。</a:t>
            </a:r>
            <a:endParaRPr lang="zh-CN" altLang="en-US"/>
          </a:p>
        </p:txBody>
      </p:sp>
      <p:pic>
        <p:nvPicPr>
          <p:cNvPr id="4" name="图片 3"/>
          <p:cNvPicPr>
            <a:picLocks noChangeAspect="1"/>
          </p:cNvPicPr>
          <p:nvPr/>
        </p:nvPicPr>
        <p:blipFill>
          <a:blip r:embed="rId1"/>
          <a:stretch>
            <a:fillRect/>
          </a:stretch>
        </p:blipFill>
        <p:spPr>
          <a:xfrm>
            <a:off x="710565" y="1656080"/>
            <a:ext cx="5022850" cy="35972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自动</a:t>
            </a:r>
            <a:r>
              <a:rPr lang="en-US" altLang="zh-CN"/>
              <a:t>commit</a:t>
            </a:r>
            <a:endParaRPr lang="en-US" altLang="zh-CN"/>
          </a:p>
        </p:txBody>
      </p:sp>
      <p:sp>
        <p:nvSpPr>
          <p:cNvPr id="3" name="文本占位符 2"/>
          <p:cNvSpPr>
            <a:spLocks noGrp="1"/>
          </p:cNvSpPr>
          <p:nvPr>
            <p:ph type="body" sz="quarter" idx="11"/>
          </p:nvPr>
        </p:nvSpPr>
        <p:spPr/>
        <p:txBody>
          <a:bodyPr/>
          <a:p>
            <a:r>
              <a:rPr lang="zh-CN" altLang="en-US"/>
              <a:t>如果不想手动</a:t>
            </a:r>
            <a:r>
              <a:rPr lang="en-US" altLang="zh-CN"/>
              <a:t>commit</a:t>
            </a:r>
            <a:r>
              <a:rPr lang="zh-CN" altLang="en-US"/>
              <a:t>确认，可以在构建链接对象的时候，设置自动</a:t>
            </a:r>
            <a:r>
              <a:rPr lang="en-US" altLang="zh-CN"/>
              <a:t>commit</a:t>
            </a:r>
            <a:r>
              <a:rPr lang="zh-CN" altLang="en-US"/>
              <a:t>的</a:t>
            </a:r>
            <a:r>
              <a:rPr lang="zh-CN" altLang="en-US"/>
              <a:t>属性。</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如图代码进行设置，即可自动提交无需手动</a:t>
            </a:r>
            <a:r>
              <a:rPr lang="en-US" altLang="zh-CN"/>
              <a:t>commit</a:t>
            </a:r>
            <a:r>
              <a:rPr lang="zh-CN" altLang="en-US"/>
              <a:t>了。</a:t>
            </a:r>
            <a:endParaRPr lang="zh-CN" altLang="en-US"/>
          </a:p>
          <a:p>
            <a:endParaRPr lang="zh-CN" altLang="en-US"/>
          </a:p>
        </p:txBody>
      </p:sp>
      <p:pic>
        <p:nvPicPr>
          <p:cNvPr id="4" name="图片 3"/>
          <p:cNvPicPr>
            <a:picLocks noChangeAspect="1"/>
          </p:cNvPicPr>
          <p:nvPr/>
        </p:nvPicPr>
        <p:blipFill>
          <a:blip r:embed="rId1"/>
          <a:stretch>
            <a:fillRect/>
          </a:stretch>
        </p:blipFill>
        <p:spPr>
          <a:xfrm>
            <a:off x="813435" y="2199005"/>
            <a:ext cx="4351020" cy="2095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什么是</a:t>
            </a:r>
            <a:r>
              <a:rPr lang="en-US" altLang="zh-CN"/>
              <a:t>commit</a:t>
            </a:r>
            <a:r>
              <a:rPr lang="zh-CN" altLang="en-US"/>
              <a:t>提交？</a:t>
            </a:r>
            <a:endParaRPr lang="zh-CN" altLang="en-US"/>
          </a:p>
          <a:p>
            <a:pPr marL="0" indent="0">
              <a:buNone/>
            </a:pPr>
            <a:r>
              <a:rPr lang="en-US" altLang="zh-CN" sz="1200"/>
              <a:t>pymysql</a:t>
            </a:r>
            <a:r>
              <a:rPr lang="zh-CN" altLang="en-US" sz="1200"/>
              <a:t>库在执行对数据库有修改操作的行为时，是需要通过链接对象的</a:t>
            </a:r>
            <a:r>
              <a:rPr lang="en-US" altLang="zh-CN" sz="1200"/>
              <a:t>commit</a:t>
            </a:r>
            <a:r>
              <a:rPr lang="zh-CN" altLang="en-US" sz="1200"/>
              <a:t>成员方法来进行确认的。</a:t>
            </a:r>
            <a:endParaRPr lang="zh-CN" altLang="en-US" sz="1200"/>
          </a:p>
          <a:p>
            <a:pPr marL="0" indent="0">
              <a:buNone/>
            </a:pPr>
            <a:r>
              <a:rPr lang="zh-CN" altLang="en-US" sz="1200"/>
              <a:t>只有确认的修改，才能生效。</a:t>
            </a:r>
            <a:endParaRPr lang="zh-CN" altLang="en-US" sz="1200"/>
          </a:p>
          <a:p>
            <a:pPr marL="0" indent="0">
              <a:buNone/>
            </a:pPr>
            <a:r>
              <a:rPr lang="en-US" altLang="zh-CN"/>
              <a:t>2. </a:t>
            </a:r>
            <a:r>
              <a:rPr lang="zh-CN" altLang="en-US"/>
              <a:t>如何自动提交</a:t>
            </a:r>
            <a:r>
              <a:rPr lang="zh-CN" altLang="en-US"/>
              <a:t>呢？</a:t>
            </a:r>
            <a:endParaRPr lang="zh-CN" altLang="en-US"/>
          </a:p>
        </p:txBody>
      </p:sp>
      <p:pic>
        <p:nvPicPr>
          <p:cNvPr id="4" name="图片 3"/>
          <p:cNvPicPr>
            <a:picLocks noChangeAspect="1"/>
          </p:cNvPicPr>
          <p:nvPr/>
        </p:nvPicPr>
        <p:blipFill>
          <a:blip r:embed="rId1"/>
          <a:stretch>
            <a:fillRect/>
          </a:stretch>
        </p:blipFill>
        <p:spPr>
          <a:xfrm>
            <a:off x="5243195" y="4883785"/>
            <a:ext cx="3265170" cy="15722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t>Python &amp; MySQL</a:t>
            </a:r>
            <a:endParaRPr kumimoji="1" lang="en-US" altLang="zh-CN" sz="1600" dirty="0"/>
          </a:p>
          <a:p>
            <a:pPr algn="l"/>
            <a:r>
              <a:rPr kumimoji="1" lang="zh-CN" altLang="en-US" sz="1600" dirty="0">
                <a:solidFill>
                  <a:srgbClr val="FF0000"/>
                </a:solidFill>
              </a:rPr>
              <a:t>综合案例</a:t>
            </a:r>
            <a:endParaRPr kumimoji="1" lang="zh-CN" altLang="en-US" sz="1600" dirty="0">
              <a:solidFill>
                <a:srgbClr val="FF0000"/>
              </a:solidFill>
            </a:endParaRPr>
          </a:p>
        </p:txBody>
      </p:sp>
      <p:pic>
        <p:nvPicPr>
          <p:cNvPr id="4" name="图片 3" descr="303b32313537333932333bbcfdcdb7"/>
          <p:cNvPicPr>
            <a:picLocks noChangeAspect="1"/>
          </p:cNvPicPr>
          <p:nvPr/>
        </p:nvPicPr>
        <p:blipFill>
          <a:blip r:embed="rId1"/>
          <a:stretch>
            <a:fillRect/>
          </a:stretch>
        </p:blipFill>
        <p:spPr>
          <a:xfrm>
            <a:off x="4609465" y="4896485"/>
            <a:ext cx="410210" cy="41021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使用</a:t>
            </a:r>
            <a:r>
              <a:rPr lang="en-US" altLang="zh-CN">
                <a:solidFill>
                  <a:srgbClr val="FF0000"/>
                </a:solidFill>
              </a:rPr>
              <a:t>SQL</a:t>
            </a:r>
            <a:r>
              <a:rPr lang="zh-CN" altLang="en-US">
                <a:solidFill>
                  <a:srgbClr val="FF0000"/>
                </a:solidFill>
              </a:rPr>
              <a:t>语句和</a:t>
            </a:r>
            <a:r>
              <a:rPr lang="en-US" altLang="zh-CN">
                <a:solidFill>
                  <a:srgbClr val="FF0000"/>
                </a:solidFill>
              </a:rPr>
              <a:t>pymysql</a:t>
            </a:r>
            <a:r>
              <a:rPr lang="zh-CN" altLang="en-US">
                <a:solidFill>
                  <a:srgbClr val="FF0000"/>
                </a:solidFill>
              </a:rPr>
              <a:t>库完成综合案例的开发</a:t>
            </a:r>
            <a:endParaRPr lang="zh-CN" altLang="en-US">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案例需求</a:t>
            </a:r>
            <a:endParaRPr lang="zh-CN" altLang="en-US"/>
          </a:p>
        </p:txBody>
      </p:sp>
      <p:sp>
        <p:nvSpPr>
          <p:cNvPr id="3" name="文本占位符 2"/>
          <p:cNvSpPr>
            <a:spLocks noGrp="1"/>
          </p:cNvSpPr>
          <p:nvPr>
            <p:ph type="body" sz="quarter" idx="11"/>
          </p:nvPr>
        </p:nvSpPr>
        <p:spPr/>
        <p:txBody>
          <a:bodyPr/>
          <a:p>
            <a:r>
              <a:rPr lang="zh-CN" altLang="en-US"/>
              <a:t>我们使用《面向对象》章节案例中的数据集，完成使用</a:t>
            </a:r>
            <a:r>
              <a:rPr lang="en-US" altLang="zh-CN"/>
              <a:t>Python</a:t>
            </a:r>
            <a:r>
              <a:rPr lang="zh-CN" altLang="en-US"/>
              <a:t>语言，读取数据，并将数据写入</a:t>
            </a:r>
            <a:r>
              <a:rPr lang="en-US" altLang="zh-CN"/>
              <a:t>MySQL</a:t>
            </a:r>
            <a:r>
              <a:rPr lang="zh-CN" altLang="en-US"/>
              <a:t>的功能。</a:t>
            </a:r>
            <a:endParaRPr lang="zh-CN" altLang="en-US"/>
          </a:p>
        </p:txBody>
      </p:sp>
      <p:grpSp>
        <p:nvGrpSpPr>
          <p:cNvPr id="9" name="组合 8"/>
          <p:cNvGrpSpPr/>
          <p:nvPr/>
        </p:nvGrpSpPr>
        <p:grpSpPr>
          <a:xfrm>
            <a:off x="3219450" y="2820670"/>
            <a:ext cx="6558280" cy="1714500"/>
            <a:chOff x="3049" y="5130"/>
            <a:chExt cx="10328" cy="2700"/>
          </a:xfrm>
        </p:grpSpPr>
        <p:pic>
          <p:nvPicPr>
            <p:cNvPr id="5" name="图片 4"/>
            <p:cNvPicPr>
              <a:picLocks noChangeAspect="1"/>
            </p:cNvPicPr>
            <p:nvPr/>
          </p:nvPicPr>
          <p:blipFill>
            <a:blip r:embed="rId1"/>
            <a:stretch>
              <a:fillRect/>
            </a:stretch>
          </p:blipFill>
          <p:spPr>
            <a:xfrm>
              <a:off x="3049" y="5130"/>
              <a:ext cx="888" cy="2700"/>
            </a:xfrm>
            <a:prstGeom prst="rect">
              <a:avLst/>
            </a:prstGeom>
          </p:spPr>
        </p:pic>
        <p:pic>
          <p:nvPicPr>
            <p:cNvPr id="6" name="图片 5"/>
            <p:cNvPicPr/>
            <p:nvPr/>
          </p:nvPicPr>
          <p:blipFill>
            <a:blip r:embed="rId2"/>
            <a:stretch>
              <a:fillRect/>
            </a:stretch>
          </p:blipFill>
          <p:spPr>
            <a:xfrm>
              <a:off x="6293" y="6270"/>
              <a:ext cx="2460" cy="696"/>
            </a:xfrm>
            <a:prstGeom prst="rect">
              <a:avLst/>
            </a:prstGeom>
            <a:solidFill>
              <a:schemeClr val="tx2"/>
            </a:solidFill>
            <a:ln w="9525">
              <a:noFill/>
            </a:ln>
          </p:spPr>
        </p:pic>
        <p:sp>
          <p:nvSpPr>
            <p:cNvPr id="7" name="右箭头 6"/>
            <p:cNvSpPr/>
            <p:nvPr/>
          </p:nvSpPr>
          <p:spPr>
            <a:xfrm>
              <a:off x="4867" y="6509"/>
              <a:ext cx="497" cy="2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3"/>
            <a:stretch>
              <a:fillRect/>
            </a:stretch>
          </p:blipFill>
          <p:spPr>
            <a:xfrm>
              <a:off x="11109" y="5681"/>
              <a:ext cx="2268" cy="1464"/>
            </a:xfrm>
            <a:prstGeom prst="rect">
              <a:avLst/>
            </a:prstGeom>
          </p:spPr>
        </p:pic>
        <p:sp>
          <p:nvSpPr>
            <p:cNvPr id="8" name="右箭头 7"/>
            <p:cNvSpPr/>
            <p:nvPr/>
          </p:nvSpPr>
          <p:spPr>
            <a:xfrm>
              <a:off x="9682" y="6509"/>
              <a:ext cx="497" cy="2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2291715" y="5201920"/>
            <a:ext cx="309880" cy="252730"/>
          </a:xfrm>
          <a:prstGeom prst="rect">
            <a:avLst/>
          </a:prstGeom>
          <a:noFill/>
        </p:spPr>
        <p:txBody>
          <a:bodyPr wrap="none">
            <a:spAutoFit/>
          </a:bodyPr>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a:t>
            </a:r>
            <a:r>
              <a:rPr lang="zh-CN" altLang="en-US"/>
              <a:t>内容</a:t>
            </a:r>
            <a:endParaRPr lang="zh-CN" altLang="en-US"/>
          </a:p>
        </p:txBody>
      </p:sp>
      <p:sp>
        <p:nvSpPr>
          <p:cNvPr id="3" name="文本占位符 2"/>
          <p:cNvSpPr>
            <a:spLocks noGrp="1"/>
          </p:cNvSpPr>
          <p:nvPr>
            <p:ph type="body" sz="quarter" idx="11"/>
          </p:nvPr>
        </p:nvSpPr>
        <p:spPr>
          <a:xfrm>
            <a:off x="710565" y="4871085"/>
            <a:ext cx="10699115" cy="1004570"/>
          </a:xfrm>
        </p:spPr>
        <p:txBody>
          <a:bodyPr/>
          <a:p>
            <a:pPr marL="285750" indent="-285750">
              <a:buFont typeface="Arial" panose="020B0604020202020204" pitchFamily="34" charset="0"/>
              <a:buChar char="•"/>
            </a:pPr>
            <a:r>
              <a:rPr lang="en-US" altLang="zh-CN"/>
              <a:t>1</a:t>
            </a:r>
            <a:r>
              <a:rPr lang="zh-CN" altLang="en-US"/>
              <a:t>月份数据是普通文本，使用逗号分割数据记录，从前到后分别是（日期，订单</a:t>
            </a:r>
            <a:r>
              <a:rPr lang="en-US" altLang="zh-CN"/>
              <a:t>id</a:t>
            </a:r>
            <a:r>
              <a:rPr lang="zh-CN" altLang="en-US"/>
              <a:t>，销售额，</a:t>
            </a:r>
            <a:r>
              <a:rPr lang="zh-CN" altLang="en-US"/>
              <a:t>销售省份）</a:t>
            </a:r>
            <a:endParaRPr lang="zh-CN" altLang="en-US"/>
          </a:p>
          <a:p>
            <a:pPr marL="285750" indent="-285750">
              <a:buFont typeface="Arial" panose="020B0604020202020204" pitchFamily="34" charset="0"/>
              <a:buChar char="•"/>
            </a:pPr>
            <a:r>
              <a:rPr lang="en-US" altLang="zh-CN"/>
              <a:t>2</a:t>
            </a:r>
            <a:r>
              <a:rPr lang="zh-CN" altLang="en-US"/>
              <a:t>月份数据是</a:t>
            </a:r>
            <a:r>
              <a:rPr lang="en-US" altLang="zh-CN"/>
              <a:t>JSON</a:t>
            </a:r>
            <a:r>
              <a:rPr lang="zh-CN" altLang="en-US"/>
              <a:t>数据，同样包含</a:t>
            </a:r>
            <a:r>
              <a:rPr lang="zh-CN" altLang="en-US">
                <a:sym typeface="+mn-ea"/>
              </a:rPr>
              <a:t>（日期，订单</a:t>
            </a:r>
            <a:r>
              <a:rPr lang="en-US" altLang="zh-CN">
                <a:sym typeface="+mn-ea"/>
              </a:rPr>
              <a:t>id</a:t>
            </a:r>
            <a:r>
              <a:rPr lang="zh-CN" altLang="en-US">
                <a:sym typeface="+mn-ea"/>
              </a:rPr>
              <a:t>，销售额，销售省份）</a:t>
            </a:r>
            <a:endParaRPr lang="zh-CN" altLang="en-US"/>
          </a:p>
          <a:p>
            <a:pPr marL="285750" indent="-285750">
              <a:buFont typeface="Arial" panose="020B0604020202020204" pitchFamily="34" charset="0"/>
              <a:buChar char="•"/>
            </a:pPr>
            <a:endParaRPr lang="zh-CN" altLang="en-US"/>
          </a:p>
        </p:txBody>
      </p:sp>
      <p:pic>
        <p:nvPicPr>
          <p:cNvPr id="4" name="图片 3"/>
          <p:cNvPicPr>
            <a:picLocks noChangeAspect="1"/>
          </p:cNvPicPr>
          <p:nvPr/>
        </p:nvPicPr>
        <p:blipFill>
          <a:blip r:embed="rId1"/>
          <a:stretch>
            <a:fillRect/>
          </a:stretch>
        </p:blipFill>
        <p:spPr>
          <a:xfrm>
            <a:off x="710565" y="1656080"/>
            <a:ext cx="563880" cy="769620"/>
          </a:xfrm>
          <a:prstGeom prst="rect">
            <a:avLst/>
          </a:prstGeom>
        </p:spPr>
      </p:pic>
      <p:pic>
        <p:nvPicPr>
          <p:cNvPr id="5" name="图片 4"/>
          <p:cNvPicPr>
            <a:picLocks noChangeAspect="1"/>
          </p:cNvPicPr>
          <p:nvPr/>
        </p:nvPicPr>
        <p:blipFill>
          <a:blip r:embed="rId2"/>
          <a:stretch>
            <a:fillRect/>
          </a:stretch>
        </p:blipFill>
        <p:spPr>
          <a:xfrm>
            <a:off x="710565" y="2624455"/>
            <a:ext cx="4444365" cy="2246630"/>
          </a:xfrm>
          <a:prstGeom prst="rect">
            <a:avLst/>
          </a:prstGeom>
        </p:spPr>
      </p:pic>
      <p:pic>
        <p:nvPicPr>
          <p:cNvPr id="6" name="图片 5"/>
          <p:cNvPicPr>
            <a:picLocks noChangeAspect="1"/>
          </p:cNvPicPr>
          <p:nvPr/>
        </p:nvPicPr>
        <p:blipFill>
          <a:blip r:embed="rId3"/>
          <a:stretch>
            <a:fillRect/>
          </a:stretch>
        </p:blipFill>
        <p:spPr>
          <a:xfrm>
            <a:off x="5403850" y="1656080"/>
            <a:ext cx="563880" cy="769620"/>
          </a:xfrm>
          <a:prstGeom prst="rect">
            <a:avLst/>
          </a:prstGeom>
        </p:spPr>
      </p:pic>
      <p:pic>
        <p:nvPicPr>
          <p:cNvPr id="7" name="图片 6"/>
          <p:cNvPicPr>
            <a:picLocks noChangeAspect="1"/>
          </p:cNvPicPr>
          <p:nvPr/>
        </p:nvPicPr>
        <p:blipFill>
          <a:blip r:embed="rId4"/>
          <a:stretch>
            <a:fillRect/>
          </a:stretch>
        </p:blipFill>
        <p:spPr>
          <a:xfrm>
            <a:off x="5403850" y="2624455"/>
            <a:ext cx="6619240" cy="2251710"/>
          </a:xfrm>
          <a:prstGeom prst="rect">
            <a:avLst/>
          </a:prstGeom>
        </p:spPr>
      </p:pic>
      <p:pic>
        <p:nvPicPr>
          <p:cNvPr id="8" name="图片 7" descr="01 (102)"/>
          <p:cNvPicPr>
            <a:picLocks noChangeAspect="1"/>
          </p:cNvPicPr>
          <p:nvPr/>
        </p:nvPicPr>
        <p:blipFill>
          <a:blip r:embed="rId5"/>
          <a:stretch>
            <a:fillRect/>
          </a:stretch>
        </p:blipFill>
        <p:spPr>
          <a:xfrm>
            <a:off x="10956290" y="5193665"/>
            <a:ext cx="1432560" cy="14325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a:t>
            </a:r>
            <a:r>
              <a:t>定义</a:t>
            </a:r>
          </a:p>
        </p:txBody>
      </p:sp>
      <p:sp>
        <p:nvSpPr>
          <p:cNvPr id="3" name="文本占位符 2"/>
          <p:cNvSpPr>
            <a:spLocks noGrp="1"/>
          </p:cNvSpPr>
          <p:nvPr>
            <p:ph type="body" sz="quarter" idx="11"/>
          </p:nvPr>
        </p:nvSpPr>
        <p:spPr>
          <a:xfrm>
            <a:off x="710565" y="1951355"/>
            <a:ext cx="10699115" cy="3924300"/>
          </a:xfrm>
        </p:spPr>
        <p:txBody>
          <a:bodyPr/>
          <a:p>
            <a:pPr marL="285750" indent="-285750">
              <a:buFont typeface="Arial" panose="020B0604020202020204" pitchFamily="34" charset="0"/>
              <a:buChar char="•"/>
            </a:pPr>
            <a:r>
              <a:rPr lang="zh-CN" altLang="en-US"/>
              <a:t>本次需求开发我们需要新建一个数据库来使用，数据库名称：</a:t>
            </a:r>
            <a:r>
              <a:rPr lang="en-US" altLang="zh-CN"/>
              <a:t>py_sql</a:t>
            </a:r>
            <a:endParaRPr lang="en-US" altLang="zh-CN"/>
          </a:p>
          <a:p>
            <a:pPr marL="285750" indent="-285750">
              <a:buFont typeface="Arial" panose="020B0604020202020204" pitchFamily="34" charset="0"/>
              <a:buChar char="•"/>
            </a:pPr>
            <a:r>
              <a:rPr lang="zh-CN" altLang="en-US"/>
              <a:t>基于数据结构，可以得到建表语句：</a:t>
            </a:r>
            <a:endParaRPr lang="zh-CN" altLang="en-US"/>
          </a:p>
          <a:p>
            <a:pPr>
              <a:buFont typeface="Arial" panose="020B0604020202020204" pitchFamily="34" charset="0"/>
            </a:pPr>
            <a:endParaRPr lang="zh-CN" altLang="en-US"/>
          </a:p>
        </p:txBody>
      </p:sp>
      <p:pic>
        <p:nvPicPr>
          <p:cNvPr id="8" name="图片 7" descr="01 (102)"/>
          <p:cNvPicPr>
            <a:picLocks noChangeAspect="1"/>
          </p:cNvPicPr>
          <p:nvPr/>
        </p:nvPicPr>
        <p:blipFill>
          <a:blip r:embed="rId1"/>
          <a:stretch>
            <a:fillRect/>
          </a:stretch>
        </p:blipFill>
        <p:spPr>
          <a:xfrm>
            <a:off x="10956290" y="5193665"/>
            <a:ext cx="1432560" cy="1432560"/>
          </a:xfrm>
          <a:prstGeom prst="rect">
            <a:avLst/>
          </a:prstGeom>
        </p:spPr>
      </p:pic>
      <p:pic>
        <p:nvPicPr>
          <p:cNvPr id="9" name="图片 8"/>
          <p:cNvPicPr>
            <a:picLocks noChangeAspect="1"/>
          </p:cNvPicPr>
          <p:nvPr/>
        </p:nvPicPr>
        <p:blipFill>
          <a:blip r:embed="rId2"/>
          <a:stretch>
            <a:fillRect/>
          </a:stretch>
        </p:blipFill>
        <p:spPr>
          <a:xfrm>
            <a:off x="1043940" y="2907665"/>
            <a:ext cx="3253740" cy="18288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实现步骤</a:t>
            </a:r>
            <a:endParaRPr lang="zh-CN" altLang="en-US"/>
          </a:p>
        </p:txBody>
      </p:sp>
      <p:grpSp>
        <p:nvGrpSpPr>
          <p:cNvPr id="8" name="组合 7"/>
          <p:cNvGrpSpPr/>
          <p:nvPr/>
        </p:nvGrpSpPr>
        <p:grpSpPr>
          <a:xfrm>
            <a:off x="1376045" y="3180715"/>
            <a:ext cx="9384030" cy="497205"/>
            <a:chOff x="1398" y="3627"/>
            <a:chExt cx="14778" cy="783"/>
          </a:xfrm>
        </p:grpSpPr>
        <p:sp>
          <p:nvSpPr>
            <p:cNvPr id="4" name="矩形 3"/>
            <p:cNvSpPr/>
            <p:nvPr/>
          </p:nvSpPr>
          <p:spPr>
            <a:xfrm>
              <a:off x="1398" y="3627"/>
              <a:ext cx="2676" cy="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读取</a:t>
              </a:r>
              <a:r>
                <a:rPr lang="zh-CN" altLang="en-US"/>
                <a:t>数据</a:t>
              </a:r>
              <a:endParaRPr lang="zh-CN" altLang="en-US"/>
            </a:p>
          </p:txBody>
        </p:sp>
        <p:sp>
          <p:nvSpPr>
            <p:cNvPr id="5" name="矩形 4"/>
            <p:cNvSpPr/>
            <p:nvPr/>
          </p:nvSpPr>
          <p:spPr>
            <a:xfrm>
              <a:off x="5432" y="3627"/>
              <a:ext cx="2676" cy="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封装</a:t>
              </a:r>
              <a:r>
                <a:rPr lang="zh-CN" altLang="en-US"/>
                <a:t>数据对象</a:t>
              </a:r>
              <a:endParaRPr lang="zh-CN" altLang="en-US"/>
            </a:p>
          </p:txBody>
        </p:sp>
        <p:sp>
          <p:nvSpPr>
            <p:cNvPr id="6" name="矩形 5"/>
            <p:cNvSpPr/>
            <p:nvPr/>
          </p:nvSpPr>
          <p:spPr>
            <a:xfrm>
              <a:off x="9466" y="3627"/>
              <a:ext cx="2885" cy="7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构建数据库链接</a:t>
              </a:r>
              <a:endParaRPr lang="zh-CN" altLang="en-US"/>
            </a:p>
          </p:txBody>
        </p:sp>
        <p:sp>
          <p:nvSpPr>
            <p:cNvPr id="7" name="矩形 6"/>
            <p:cNvSpPr/>
            <p:nvPr/>
          </p:nvSpPr>
          <p:spPr>
            <a:xfrm>
              <a:off x="13500" y="3627"/>
              <a:ext cx="2676" cy="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写入数据库</a:t>
              </a:r>
              <a:endParaRPr lang="zh-CN"/>
            </a:p>
          </p:txBody>
        </p:sp>
      </p:grpSp>
      <p:sp>
        <p:nvSpPr>
          <p:cNvPr id="9" name="右箭头 8"/>
          <p:cNvSpPr/>
          <p:nvPr/>
        </p:nvSpPr>
        <p:spPr>
          <a:xfrm>
            <a:off x="3328035" y="3344545"/>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5889625" y="3345180"/>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8451215" y="3345180"/>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01 (96)"/>
          <p:cNvPicPr>
            <a:picLocks noChangeAspect="1"/>
          </p:cNvPicPr>
          <p:nvPr/>
        </p:nvPicPr>
        <p:blipFill>
          <a:blip r:embed="rId1"/>
          <a:stretch>
            <a:fillRect/>
          </a:stretch>
        </p:blipFill>
        <p:spPr>
          <a:xfrm>
            <a:off x="10738485" y="5074285"/>
            <a:ext cx="1664970" cy="1664970"/>
          </a:xfrm>
          <a:prstGeom prst="rect">
            <a:avLst/>
          </a:prstGeom>
        </p:spPr>
      </p:pic>
      <p:sp>
        <p:nvSpPr>
          <p:cNvPr id="21" name="文本框 20"/>
          <p:cNvSpPr txBox="1"/>
          <p:nvPr/>
        </p:nvSpPr>
        <p:spPr>
          <a:xfrm>
            <a:off x="7939405" y="5615305"/>
            <a:ext cx="2848610" cy="583565"/>
          </a:xfrm>
          <a:prstGeom prst="rect">
            <a:avLst/>
          </a:prstGeom>
          <a:noFill/>
        </p:spPr>
        <p:txBody>
          <a:bodyPr wrap="none">
            <a:spAutoFit/>
          </a:bodyPr>
          <a:p>
            <a:pPr fontAlgn="auto">
              <a:spcBef>
                <a:spcPts val="0"/>
              </a:spcBef>
              <a:spcAft>
                <a:spcPts val="0"/>
              </a:spcAft>
            </a:pPr>
            <a:r>
              <a:rPr lang="zh-CN" altLang="en-US" sz="3200" b="1" dirty="0">
                <a:solidFill>
                  <a:srgbClr val="FF0000"/>
                </a:solidFill>
                <a:latin typeface="纤黑体" panose="02000000000000000000" charset="-122"/>
                <a:ea typeface="纤黑体" panose="02000000000000000000" charset="-122"/>
                <a:cs typeface="纤黑体" panose="02000000000000000000" charset="-122"/>
              </a:rPr>
              <a:t>开始</a:t>
            </a:r>
            <a:r>
              <a:rPr lang="en-US" altLang="zh-CN" sz="3200" b="1" dirty="0">
                <a:solidFill>
                  <a:srgbClr val="FF0000"/>
                </a:solidFill>
                <a:latin typeface="纤黑体" panose="02000000000000000000" charset="-122"/>
                <a:ea typeface="纤黑体" panose="02000000000000000000" charset="-122"/>
                <a:cs typeface="纤黑体" panose="02000000000000000000" charset="-122"/>
              </a:rPr>
              <a:t> </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撸</a:t>
            </a:r>
            <a:r>
              <a:rPr lang="en-US" altLang="zh-CN" sz="3200" b="1" dirty="0">
                <a:solidFill>
                  <a:srgbClr val="FF0000"/>
                </a:solidFill>
                <a:latin typeface="纤黑体" panose="02000000000000000000" charset="-122"/>
                <a:ea typeface="纤黑体" panose="02000000000000000000" charset="-122"/>
                <a:cs typeface="纤黑体" panose="02000000000000000000" charset="-122"/>
              </a:rPr>
              <a:t> </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代码吧</a:t>
            </a:r>
            <a:endParaRPr lang="zh-CN" altLang="en-US" sz="3200" b="1" dirty="0">
              <a:solidFill>
                <a:srgbClr val="FF0000"/>
              </a:solidFill>
              <a:latin typeface="纤黑体" panose="02000000000000000000" charset="-122"/>
              <a:ea typeface="纤黑体" panose="02000000000000000000" charset="-122"/>
              <a:cs typeface="纤黑体" panose="02000000000000000000" charset="-122"/>
            </a:endParaRPr>
          </a:p>
        </p:txBody>
      </p:sp>
      <p:sp>
        <p:nvSpPr>
          <p:cNvPr id="23" name="下箭头 22"/>
          <p:cNvSpPr/>
          <p:nvPr/>
        </p:nvSpPr>
        <p:spPr>
          <a:xfrm>
            <a:off x="1986915" y="3882390"/>
            <a:ext cx="477520" cy="49149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1376680" y="4537075"/>
            <a:ext cx="4260215" cy="8705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复用《面向对象》章节案例代码</a:t>
            </a:r>
            <a:endParaRPr lang="zh-CN"/>
          </a:p>
        </p:txBody>
      </p:sp>
      <p:sp>
        <p:nvSpPr>
          <p:cNvPr id="25" name="下箭头 24"/>
          <p:cNvSpPr/>
          <p:nvPr/>
        </p:nvSpPr>
        <p:spPr>
          <a:xfrm>
            <a:off x="4548505" y="3882390"/>
            <a:ext cx="477520" cy="49149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 calcmode="lin" valueType="num">
                                      <p:cBhvr additive="base">
                                        <p:cTn id="1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3" grpId="0" bldLvl="0" animBg="1"/>
      <p:bldP spid="24" grpId="0" bldLvl="0" animBg="1"/>
      <p:bldP spid="25" grpId="0" bldLvl="0" animBg="1"/>
      <p:bldP spid="2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理解数据库的作用</a:t>
            </a:r>
            <a:endParaRPr lang="zh-CN" altLang="en-US">
              <a:solidFill>
                <a:srgbClr val="FF0000"/>
              </a:solidFill>
            </a:endParaRPr>
          </a:p>
          <a:p>
            <a:r>
              <a:rPr lang="zh-CN" altLang="en-US">
                <a:solidFill>
                  <a:srgbClr val="FF0000"/>
                </a:solidFill>
              </a:rPr>
              <a:t>了解常见的数据库软件</a:t>
            </a:r>
            <a:endParaRPr lang="zh-CN" altLang="en-US">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371600"/>
            <a:ext cx="6428105" cy="1560830"/>
          </a:xfrm>
        </p:spPr>
        <p:txBody>
          <a:bodyPr/>
          <a:p>
            <a:pPr marL="0" indent="0">
              <a:buNone/>
            </a:pPr>
            <a:r>
              <a:rPr lang="zh-CN" altLang="en-US"/>
              <a:t>将我们写入到</a:t>
            </a:r>
            <a:r>
              <a:rPr lang="en-US" altLang="zh-CN"/>
              <a:t>MySQL</a:t>
            </a:r>
            <a:r>
              <a:rPr lang="zh-CN" altLang="en-US"/>
              <a:t>的数据，通过</a:t>
            </a:r>
            <a:r>
              <a:rPr lang="en-US" altLang="zh-CN"/>
              <a:t>Python</a:t>
            </a:r>
            <a:r>
              <a:rPr lang="zh-CN" altLang="en-US"/>
              <a:t>代码读取出来</a:t>
            </a:r>
            <a:endParaRPr lang="zh-CN" altLang="en-US"/>
          </a:p>
          <a:p>
            <a:pPr marL="0" indent="0">
              <a:buNone/>
            </a:pPr>
            <a:r>
              <a:rPr lang="zh-CN" altLang="en-US"/>
              <a:t>在反向写出为如下图的文件</a:t>
            </a:r>
            <a:endParaRPr lang="zh-CN" altLang="en-US"/>
          </a:p>
        </p:txBody>
      </p:sp>
      <p:pic>
        <p:nvPicPr>
          <p:cNvPr id="7" name="图片 6"/>
          <p:cNvPicPr>
            <a:picLocks noChangeAspect="1"/>
          </p:cNvPicPr>
          <p:nvPr/>
        </p:nvPicPr>
        <p:blipFill>
          <a:blip r:embed="rId1"/>
          <a:stretch>
            <a:fillRect/>
          </a:stretch>
        </p:blipFill>
        <p:spPr>
          <a:xfrm>
            <a:off x="5203825" y="2932430"/>
            <a:ext cx="6619240" cy="225171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无处不在的数据库</a:t>
            </a:r>
          </a:p>
        </p:txBody>
      </p:sp>
      <p:sp>
        <p:nvSpPr>
          <p:cNvPr id="3" name="文本占位符 2"/>
          <p:cNvSpPr>
            <a:spLocks noGrp="1"/>
          </p:cNvSpPr>
          <p:nvPr>
            <p:ph type="body" sz="quarter" idx="11"/>
          </p:nvPr>
        </p:nvSpPr>
        <p:spPr/>
        <p:txBody>
          <a:bodyPr/>
          <a:p>
            <a:r>
              <a:rPr lang="zh-CN" altLang="en-US"/>
              <a:t>信息化社会，无处不在的就是数据。</a:t>
            </a:r>
            <a:endParaRPr lang="zh-CN" altLang="en-US"/>
          </a:p>
          <a:p>
            <a:endParaRPr lang="zh-CN" altLang="en-US"/>
          </a:p>
          <a:p>
            <a:endParaRPr lang="zh-CN" altLang="en-US"/>
          </a:p>
          <a:p>
            <a:endParaRPr lang="zh-CN" altLang="en-US"/>
          </a:p>
          <a:p>
            <a:endParaRPr lang="zh-CN" altLang="en-US"/>
          </a:p>
          <a:p>
            <a:endParaRPr lang="zh-CN" altLang="en-US"/>
          </a:p>
          <a:p>
            <a:r>
              <a:rPr lang="zh-CN" altLang="en-US"/>
              <a:t>编程语言可以归纳为，数据的计算一类。</a:t>
            </a:r>
            <a:endParaRPr lang="zh-CN" altLang="en-US"/>
          </a:p>
          <a:p>
            <a:r>
              <a:rPr lang="zh-CN" altLang="en-US"/>
              <a:t>那数据的存储呢</a:t>
            </a:r>
            <a:r>
              <a:rPr lang="en-US" altLang="zh-CN"/>
              <a:t>?</a:t>
            </a:r>
            <a:endParaRPr lang="en-US" altLang="zh-CN"/>
          </a:p>
          <a:p>
            <a:endParaRPr lang="en-US" altLang="zh-CN"/>
          </a:p>
          <a:p>
            <a:endParaRPr lang="en-US" altLang="zh-CN"/>
          </a:p>
          <a:p>
            <a:pPr algn="ctr"/>
            <a:r>
              <a:rPr lang="zh-CN" altLang="en-US" sz="2400" b="1">
                <a:solidFill>
                  <a:srgbClr val="FF0000"/>
                </a:solidFill>
                <a:latin typeface="纤黑体" panose="02000000000000000000" charset="-122"/>
                <a:ea typeface="纤黑体" panose="02000000000000000000" charset="-122"/>
                <a:cs typeface="纤黑体" panose="02000000000000000000" charset="-122"/>
              </a:rPr>
              <a:t>数据库就是存储数据</a:t>
            </a:r>
            <a:r>
              <a:rPr lang="zh-CN" altLang="en-US" sz="2400" b="1">
                <a:solidFill>
                  <a:srgbClr val="FF0000"/>
                </a:solidFill>
                <a:latin typeface="纤黑体" panose="02000000000000000000" charset="-122"/>
                <a:ea typeface="纤黑体" panose="02000000000000000000" charset="-122"/>
                <a:cs typeface="纤黑体" panose="02000000000000000000" charset="-122"/>
              </a:rPr>
              <a:t>的库，那么它是如何组织数据并存储的呢</a:t>
            </a:r>
            <a:r>
              <a:rPr lang="en-US" altLang="zh-CN" sz="2400" b="1">
                <a:solidFill>
                  <a:srgbClr val="FF0000"/>
                </a:solidFill>
                <a:latin typeface="纤黑体" panose="02000000000000000000" charset="-122"/>
                <a:ea typeface="纤黑体" panose="02000000000000000000" charset="-122"/>
                <a:cs typeface="纤黑体" panose="02000000000000000000" charset="-122"/>
              </a:rPr>
              <a:t>?</a:t>
            </a:r>
            <a:endParaRPr lang="en-US" altLang="zh-CN" sz="2400" b="1">
              <a:solidFill>
                <a:srgbClr val="FF0000"/>
              </a:solidFill>
              <a:latin typeface="纤黑体" panose="02000000000000000000" charset="-122"/>
              <a:ea typeface="纤黑体" panose="02000000000000000000" charset="-122"/>
              <a:cs typeface="纤黑体" panose="02000000000000000000" charset="-122"/>
            </a:endParaRPr>
          </a:p>
        </p:txBody>
      </p:sp>
      <p:pic>
        <p:nvPicPr>
          <p:cNvPr id="4" name="图片 3"/>
          <p:cNvPicPr>
            <a:picLocks noChangeAspect="1"/>
          </p:cNvPicPr>
          <p:nvPr/>
        </p:nvPicPr>
        <p:blipFill>
          <a:blip r:embed="rId1"/>
          <a:stretch>
            <a:fillRect/>
          </a:stretch>
        </p:blipFill>
        <p:spPr>
          <a:xfrm>
            <a:off x="764540" y="2163445"/>
            <a:ext cx="4612005" cy="1690370"/>
          </a:xfrm>
          <a:prstGeom prst="rect">
            <a:avLst/>
          </a:prstGeom>
          <a:ln>
            <a:noFill/>
          </a:ln>
        </p:spPr>
      </p:pic>
      <p:sp>
        <p:nvSpPr>
          <p:cNvPr id="5" name="左大括号 4"/>
          <p:cNvSpPr/>
          <p:nvPr/>
        </p:nvSpPr>
        <p:spPr>
          <a:xfrm>
            <a:off x="5376545" y="1314450"/>
            <a:ext cx="795655" cy="23736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259830" y="988060"/>
            <a:ext cx="1158240" cy="594360"/>
          </a:xfrm>
          <a:prstGeom prst="rect">
            <a:avLst/>
          </a:prstGeom>
        </p:spPr>
      </p:pic>
      <p:pic>
        <p:nvPicPr>
          <p:cNvPr id="8" name="图片 7"/>
          <p:cNvPicPr>
            <a:picLocks noChangeAspect="1"/>
          </p:cNvPicPr>
          <p:nvPr/>
        </p:nvPicPr>
        <p:blipFill>
          <a:blip r:embed="rId3"/>
          <a:stretch>
            <a:fillRect/>
          </a:stretch>
        </p:blipFill>
        <p:spPr>
          <a:xfrm>
            <a:off x="6259830" y="2158365"/>
            <a:ext cx="1958340" cy="685800"/>
          </a:xfrm>
          <a:prstGeom prst="rect">
            <a:avLst/>
          </a:prstGeom>
        </p:spPr>
      </p:pic>
      <p:pic>
        <p:nvPicPr>
          <p:cNvPr id="9" name="图片 8"/>
          <p:cNvPicPr>
            <a:picLocks noChangeAspect="1"/>
          </p:cNvPicPr>
          <p:nvPr/>
        </p:nvPicPr>
        <p:blipFill>
          <a:blip r:embed="rId4"/>
          <a:stretch>
            <a:fillRect/>
          </a:stretch>
        </p:blipFill>
        <p:spPr>
          <a:xfrm>
            <a:off x="6259830" y="3331845"/>
            <a:ext cx="2194560" cy="868680"/>
          </a:xfrm>
          <a:prstGeom prst="rect">
            <a:avLst/>
          </a:prstGeom>
        </p:spPr>
      </p:pic>
      <p:pic>
        <p:nvPicPr>
          <p:cNvPr id="11" name="图片 10" descr="01 (50)"/>
          <p:cNvPicPr>
            <a:picLocks noChangeAspect="1"/>
          </p:cNvPicPr>
          <p:nvPr/>
        </p:nvPicPr>
        <p:blipFill>
          <a:blip r:embed="rId5"/>
          <a:stretch>
            <a:fillRect/>
          </a:stretch>
        </p:blipFill>
        <p:spPr>
          <a:xfrm>
            <a:off x="10621645" y="4755515"/>
            <a:ext cx="1883410" cy="1883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 calcmode="lin" valueType="num">
                                      <p:cBhvr additive="base">
                                        <p:cTn id="2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p="http://schemas.openxmlformats.org/presentationml/2006/main">
  <p:tag name="KSO_WM_UNIT_PLACING_PICTURE_USER_VIEWPORT" val="{&quot;height&quot;:10800,&quot;width&quot;:10800}"/>
</p:tagLst>
</file>

<file path=ppt/tags/tag2.xml><?xml version="1.0" encoding="utf-8"?>
<p:tagLst xmlns:p="http://schemas.openxmlformats.org/presentationml/2006/main">
  <p:tag name="KSO_WM_UNIT_PLACING_PICTURE_USER_VIEWPORT" val="{&quot;height&quot;:3708,&quot;width&quot;:5004}"/>
</p:tagLst>
</file>

<file path=ppt/tags/tag3.xml><?xml version="1.0" encoding="utf-8"?>
<p:tagLst xmlns:p="http://schemas.openxmlformats.org/presentationml/2006/main">
  <p:tag name="COMMONDATA" val="eyJoZGlkIjoiMDAzZmIwZjU2YjM3ZmIyZjYxNWQ1NTViMjdhYzBlM2EifQ=="/>
  <p:tag name="commondata" val="eyJoZGlkIjoiM2FiZDIzMjBhYjY3YjcwYmIxYWI1NjM4YzVmYjEyMDMifQ=="/>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6202</Words>
  <Application>WPS 演示</Application>
  <PresentationFormat>宽屏</PresentationFormat>
  <Paragraphs>651</Paragraphs>
  <Slides>81</Slides>
  <Notes>2</Notes>
  <HiddenSlides>0</HiddenSlides>
  <MMClips>0</MMClips>
  <ScaleCrop>false</ScaleCrop>
  <HeadingPairs>
    <vt:vector size="6" baseType="variant">
      <vt:variant>
        <vt:lpstr>已用的字体</vt:lpstr>
      </vt:variant>
      <vt:variant>
        <vt:i4>23</vt:i4>
      </vt:variant>
      <vt:variant>
        <vt:lpstr>主题</vt:lpstr>
      </vt:variant>
      <vt:variant>
        <vt:i4>40</vt:i4>
      </vt:variant>
      <vt:variant>
        <vt:lpstr>幻灯片标题</vt:lpstr>
      </vt:variant>
      <vt:variant>
        <vt:i4>81</vt:i4>
      </vt:variant>
    </vt:vector>
  </HeadingPairs>
  <TitlesOfParts>
    <vt:vector size="144"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华文楷体</vt:lpstr>
      <vt:lpstr>纤黑体</vt:lpstr>
      <vt:lpstr>Arial Unicode MS</vt:lpstr>
      <vt:lpstr>等线</vt:lpstr>
      <vt:lpstr>Alibaba PuHuiTi B</vt:lpstr>
      <vt:lpstr>Alibaba PuHuiTi M</vt:lpstr>
      <vt:lpstr>Alibaba PuHuiTi R</vt:lpstr>
      <vt:lpstr>Wingdings</vt:lpstr>
      <vt:lpstr>阿里巴巴普惠体</vt:lpstr>
      <vt:lpstr>封面2</vt:lpstr>
      <vt:lpstr>目录</vt:lpstr>
      <vt:lpstr>学习目标</vt:lpstr>
      <vt:lpstr>章节页版式（一级+二级标题）</vt:lpstr>
      <vt:lpstr>章节页版式（一级标题）</vt:lpstr>
      <vt:lpstr>正文设计方案</vt:lpstr>
      <vt:lpstr>5_结束页设计方案</vt:lpstr>
      <vt:lpstr>1_学习目标</vt:lpstr>
      <vt:lpstr>2_学习目标</vt:lpstr>
      <vt:lpstr>3_学习目标</vt:lpstr>
      <vt:lpstr>4_学习目标</vt:lpstr>
      <vt:lpstr>5_学习目标</vt:lpstr>
      <vt:lpstr>6_学习目标</vt:lpstr>
      <vt:lpstr>7_学习目标</vt:lpstr>
      <vt:lpstr>1_正文设计方案</vt:lpstr>
      <vt:lpstr>8_学习目标</vt:lpstr>
      <vt:lpstr>9_学习目标</vt:lpstr>
      <vt:lpstr>10_学习目标</vt:lpstr>
      <vt:lpstr>2_正文设计方案</vt:lpstr>
      <vt:lpstr>11_学习目标</vt:lpstr>
      <vt:lpstr>12_学习目标</vt:lpstr>
      <vt:lpstr>13_学习目标</vt:lpstr>
      <vt:lpstr>14_学习目标</vt:lpstr>
      <vt:lpstr>15_学习目标</vt:lpstr>
      <vt:lpstr>3_正文设计方案</vt:lpstr>
      <vt:lpstr>16_学习目标</vt:lpstr>
      <vt:lpstr>17_学习目标</vt:lpstr>
      <vt:lpstr>18_学习目标</vt:lpstr>
      <vt:lpstr>19_学习目标</vt:lpstr>
      <vt:lpstr>20_学习目标</vt:lpstr>
      <vt:lpstr>21_学习目标</vt:lpstr>
      <vt:lpstr>22_学习目标</vt:lpstr>
      <vt:lpstr>23_学习目标</vt:lpstr>
      <vt:lpstr>24_学习目标</vt:lpstr>
      <vt:lpstr>25_学习目标</vt:lpstr>
      <vt:lpstr>26_学习目标</vt:lpstr>
      <vt:lpstr>27_学习目标</vt:lpstr>
      <vt:lpstr>28_学习目标</vt:lpstr>
      <vt:lpstr>29_学习目标</vt:lpstr>
      <vt:lpstr>30_学习目标</vt:lpstr>
      <vt:lpstr>SQL入门和实战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liuhong</cp:lastModifiedBy>
  <cp:revision>1567</cp:revision>
  <dcterms:created xsi:type="dcterms:W3CDTF">2022-08-15T15:44:00Z</dcterms:created>
  <dcterms:modified xsi:type="dcterms:W3CDTF">2024-02-24T07:10:30Z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8F3BE0D789E24AA8A6562930946781AC</vt:lpwstr>
  </property>
  <property fmtid="{D5CDD505-2E9C-101B-9397-08002B2CF9AE}" pid="3" name="KSOProductBuildVer">
    <vt:lpwstr>2052-12.1.0.16388</vt:lpwstr>
  </property>
  <property fmtid="{D5CDD505-2E9C-101B-9397-08002B2CF9AE}" pid="4" name="commondata">
    <vt:lpwstr>eyJoZGlkIjoiMDAzZmIwZjU2YjM3ZmIyZjYxNWQ1NTViMjdhYzBlM2EifQ==</vt:lpwstr>
  </property>
</Properties>
</file>